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 id="2147486110" r:id="rId4"/>
  </p:sldMasterIdLst>
  <p:notesMasterIdLst>
    <p:notesMasterId r:id="rId28"/>
  </p:notesMasterIdLst>
  <p:handoutMasterIdLst>
    <p:handoutMasterId r:id="rId29"/>
  </p:handoutMasterIdLst>
  <p:sldIdLst>
    <p:sldId id="283" r:id="rId5"/>
    <p:sldId id="262" r:id="rId6"/>
    <p:sldId id="264" r:id="rId7"/>
    <p:sldId id="265" r:id="rId8"/>
    <p:sldId id="28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4" r:id="rId26"/>
    <p:sldId id="282"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08" autoAdjust="0"/>
    <p:restoredTop sz="60753" autoAdjust="0"/>
  </p:normalViewPr>
  <p:slideViewPr>
    <p:cSldViewPr>
      <p:cViewPr varScale="1">
        <p:scale>
          <a:sx n="123" d="100"/>
          <a:sy n="123" d="100"/>
        </p:scale>
        <p:origin x="228" y="300"/>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1" Type="http://schemas.openxmlformats.org/officeDocument/2006/relationships/hyperlink" Target="mailto:alashcraft@gmail.com"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mailto:alashcraft@gmail.com"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4125280F-00A4-4F92-B469-A540B3C149DC}" type="pres">
      <dgm:prSet presAssocID="{8B54CF6F-216F-4088-B831-DC48D85A8FC8}" presName="hierChild1" presStyleCnt="0">
        <dgm:presLayoutVars>
          <dgm:chPref val="1"/>
          <dgm:dir/>
          <dgm:animOne val="branch"/>
          <dgm:animLvl val="lvl"/>
          <dgm:resizeHandles/>
        </dgm:presLayoutVars>
      </dgm:prSet>
      <dgm:spPr/>
    </dgm:pt>
    <dgm:pt modelId="{184F4CAE-6860-4A04-BD98-5C827CDC8F53}" type="pres">
      <dgm:prSet presAssocID="{E13EDD9C-9480-4546-A61B-B7EC9E4F270C}" presName="hierRoot1" presStyleCnt="0"/>
      <dgm:spPr/>
    </dgm:pt>
    <dgm:pt modelId="{27FD1D7C-3235-4C58-94D2-6BCC6DE07E20}" type="pres">
      <dgm:prSet presAssocID="{E13EDD9C-9480-4546-A61B-B7EC9E4F270C}" presName="composite" presStyleCnt="0"/>
      <dgm:spPr/>
    </dgm:pt>
    <dgm:pt modelId="{88D2778D-EABC-4DCB-A22E-267207021F12}" type="pres">
      <dgm:prSet presAssocID="{E13EDD9C-9480-4546-A61B-B7EC9E4F270C}" presName="background" presStyleLbl="node0" presStyleIdx="0" presStyleCnt="2"/>
      <dgm:spPr/>
    </dgm:pt>
    <dgm:pt modelId="{9FEFFC41-81DE-4573-8F88-E5A90A020ED6}" type="pres">
      <dgm:prSet presAssocID="{E13EDD9C-9480-4546-A61B-B7EC9E4F270C}" presName="text" presStyleLbl="fgAcc0" presStyleIdx="0" presStyleCnt="2">
        <dgm:presLayoutVars>
          <dgm:chPref val="3"/>
        </dgm:presLayoutVars>
      </dgm:prSet>
      <dgm:spPr/>
    </dgm:pt>
    <dgm:pt modelId="{1947089F-4ADE-474A-94A3-3CA8200D5177}" type="pres">
      <dgm:prSet presAssocID="{E13EDD9C-9480-4546-A61B-B7EC9E4F270C}" presName="hierChild2" presStyleCnt="0"/>
      <dgm:spPr/>
    </dgm:pt>
    <dgm:pt modelId="{B528D8F7-52A1-4B3C-807E-8FB57D132882}" type="pres">
      <dgm:prSet presAssocID="{6098B79C-6260-49B8-AC82-3CD610AC7215}" presName="hierRoot1" presStyleCnt="0"/>
      <dgm:spPr/>
    </dgm:pt>
    <dgm:pt modelId="{D70A4AB5-5EC4-44B3-B9D9-8696E253C2A3}" type="pres">
      <dgm:prSet presAssocID="{6098B79C-6260-49B8-AC82-3CD610AC7215}" presName="composite" presStyleCnt="0"/>
      <dgm:spPr/>
    </dgm:pt>
    <dgm:pt modelId="{C6ADA767-5D2B-4EFE-97A5-36B11DFC8A27}" type="pres">
      <dgm:prSet presAssocID="{6098B79C-6260-49B8-AC82-3CD610AC7215}" presName="background" presStyleLbl="node0" presStyleIdx="1" presStyleCnt="2"/>
      <dgm:spPr/>
    </dgm:pt>
    <dgm:pt modelId="{77AD026E-5812-409A-B632-41C6F4553CC0}" type="pres">
      <dgm:prSet presAssocID="{6098B79C-6260-49B8-AC82-3CD610AC7215}" presName="text" presStyleLbl="fgAcc0" presStyleIdx="1" presStyleCnt="2">
        <dgm:presLayoutVars>
          <dgm:chPref val="3"/>
        </dgm:presLayoutVars>
      </dgm:prSet>
      <dgm:spPr/>
    </dgm:pt>
    <dgm:pt modelId="{8DB4A5CB-DF2F-49D6-B98E-45D7001DBF6C}" type="pres">
      <dgm:prSet presAssocID="{6098B79C-6260-49B8-AC82-3CD610AC7215}" presName="hierChild2" presStyleCnt="0"/>
      <dgm:spPr/>
    </dgm:pt>
  </dgm:ptLst>
  <dgm:cxnLst>
    <dgm:cxn modelId="{60776F1C-FB1C-41D6-A8D1-F1F54EFF43E3}" type="presOf" srcId="{6098B79C-6260-49B8-AC82-3CD610AC7215}" destId="{77AD026E-5812-409A-B632-41C6F4553CC0}" srcOrd="0" destOrd="0" presId="urn:microsoft.com/office/officeart/2005/8/layout/hierarchy1"/>
    <dgm:cxn modelId="{F9C82427-BDEF-4493-871B-50E0BA29D613}" type="presOf" srcId="{E13EDD9C-9480-4546-A61B-B7EC9E4F270C}" destId="{9FEFFC41-81DE-4573-8F88-E5A90A020ED6}" srcOrd="0" destOrd="0" presId="urn:microsoft.com/office/officeart/2005/8/layout/hierarchy1"/>
    <dgm:cxn modelId="{BF58B0B5-EFCA-440B-A72F-B9FF52263E07}" type="presOf" srcId="{8B54CF6F-216F-4088-B831-DC48D85A8FC8}" destId="{4125280F-00A4-4F92-B469-A540B3C149DC}" srcOrd="0" destOrd="0" presId="urn:microsoft.com/office/officeart/2005/8/layout/hierarchy1"/>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722BBF5C-A2B9-4516-B1FE-45C479178977}" type="presParOf" srcId="{4125280F-00A4-4F92-B469-A540B3C149DC}" destId="{184F4CAE-6860-4A04-BD98-5C827CDC8F53}" srcOrd="0" destOrd="0" presId="urn:microsoft.com/office/officeart/2005/8/layout/hierarchy1"/>
    <dgm:cxn modelId="{C2F5794B-474A-496A-A2F8-07B8417CB886}" type="presParOf" srcId="{184F4CAE-6860-4A04-BD98-5C827CDC8F53}" destId="{27FD1D7C-3235-4C58-94D2-6BCC6DE07E20}" srcOrd="0" destOrd="0" presId="urn:microsoft.com/office/officeart/2005/8/layout/hierarchy1"/>
    <dgm:cxn modelId="{D544F61A-5F3E-41D5-8DA6-2FE3584996A2}" type="presParOf" srcId="{27FD1D7C-3235-4C58-94D2-6BCC6DE07E20}" destId="{88D2778D-EABC-4DCB-A22E-267207021F12}" srcOrd="0" destOrd="0" presId="urn:microsoft.com/office/officeart/2005/8/layout/hierarchy1"/>
    <dgm:cxn modelId="{9C2F6957-0A47-4EBA-A712-B86384BBAA6F}" type="presParOf" srcId="{27FD1D7C-3235-4C58-94D2-6BCC6DE07E20}" destId="{9FEFFC41-81DE-4573-8F88-E5A90A020ED6}" srcOrd="1" destOrd="0" presId="urn:microsoft.com/office/officeart/2005/8/layout/hierarchy1"/>
    <dgm:cxn modelId="{DE0F27E7-1989-4B36-B940-E6959AC4D2C9}" type="presParOf" srcId="{184F4CAE-6860-4A04-BD98-5C827CDC8F53}" destId="{1947089F-4ADE-474A-94A3-3CA8200D5177}" srcOrd="1" destOrd="0" presId="urn:microsoft.com/office/officeart/2005/8/layout/hierarchy1"/>
    <dgm:cxn modelId="{0C12D84E-9DB4-4E2B-83A4-D17B9F8DF179}" type="presParOf" srcId="{4125280F-00A4-4F92-B469-A540B3C149DC}" destId="{B528D8F7-52A1-4B3C-807E-8FB57D132882}" srcOrd="1" destOrd="0" presId="urn:microsoft.com/office/officeart/2005/8/layout/hierarchy1"/>
    <dgm:cxn modelId="{92C5C5FB-A6E6-4AD8-97CA-3B4E705D190C}" type="presParOf" srcId="{B528D8F7-52A1-4B3C-807E-8FB57D132882}" destId="{D70A4AB5-5EC4-44B3-B9D9-8696E253C2A3}" srcOrd="0" destOrd="0" presId="urn:microsoft.com/office/officeart/2005/8/layout/hierarchy1"/>
    <dgm:cxn modelId="{976FA816-EC16-443F-81C0-4B3B94CC848C}" type="presParOf" srcId="{D70A4AB5-5EC4-44B3-B9D9-8696E253C2A3}" destId="{C6ADA767-5D2B-4EFE-97A5-36B11DFC8A27}" srcOrd="0" destOrd="0" presId="urn:microsoft.com/office/officeart/2005/8/layout/hierarchy1"/>
    <dgm:cxn modelId="{EBB7E017-8EE5-4763-8DA0-A085EB9AF7E1}" type="presParOf" srcId="{D70A4AB5-5EC4-44B3-B9D9-8696E253C2A3}" destId="{77AD026E-5812-409A-B632-41C6F4553CC0}" srcOrd="1" destOrd="0" presId="urn:microsoft.com/office/officeart/2005/8/layout/hierarchy1"/>
    <dgm:cxn modelId="{327AD6A0-35A5-4DB4-89B9-08ACE0FC3515}" type="presParOf" srcId="{B528D8F7-52A1-4B3C-807E-8FB57D132882}" destId="{8DB4A5CB-DF2F-49D6-B98E-45D7001DBF6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2778D-EABC-4DCB-A22E-267207021F12}">
      <dsp:nvSpPr>
        <dsp:cNvPr id="0" name=""/>
        <dsp:cNvSpPr/>
      </dsp:nvSpPr>
      <dsp:spPr>
        <a:xfrm>
          <a:off x="895" y="116918"/>
          <a:ext cx="3144013" cy="19964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EFFC41-81DE-4573-8F88-E5A90A020ED6}">
      <dsp:nvSpPr>
        <dsp:cNvPr id="0" name=""/>
        <dsp:cNvSpPr/>
      </dsp:nvSpPr>
      <dsp:spPr>
        <a:xfrm>
          <a:off x="350230" y="448786"/>
          <a:ext cx="3144013" cy="19964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Thank you!</a:t>
          </a:r>
        </a:p>
      </dsp:txBody>
      <dsp:txXfrm>
        <a:off x="408704" y="507260"/>
        <a:ext cx="3027065" cy="1879500"/>
      </dsp:txXfrm>
    </dsp:sp>
    <dsp:sp modelId="{C6ADA767-5D2B-4EFE-97A5-36B11DFC8A27}">
      <dsp:nvSpPr>
        <dsp:cNvPr id="0" name=""/>
        <dsp:cNvSpPr/>
      </dsp:nvSpPr>
      <dsp:spPr>
        <a:xfrm>
          <a:off x="3843578" y="116918"/>
          <a:ext cx="3144013" cy="19964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AD026E-5812-409A-B632-41C6F4553CC0}">
      <dsp:nvSpPr>
        <dsp:cNvPr id="0" name=""/>
        <dsp:cNvSpPr/>
      </dsp:nvSpPr>
      <dsp:spPr>
        <a:xfrm>
          <a:off x="4192913" y="448786"/>
          <a:ext cx="3144013" cy="19964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Contact: </a:t>
          </a:r>
          <a:r>
            <a:rPr lang="en-US" sz="2300" kern="1200">
              <a:hlinkClick xmlns:r="http://schemas.openxmlformats.org/officeDocument/2006/relationships" r:id="rId1"/>
            </a:rPr>
            <a:t>alashcraft@gmail.com</a:t>
          </a:r>
          <a:endParaRPr lang="en-US" sz="2300" kern="1200"/>
        </a:p>
      </dsp:txBody>
      <dsp:txXfrm>
        <a:off x="4251387" y="507260"/>
        <a:ext cx="3027065" cy="18795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folks. In this session we’re going to talk choosing a native Windows UI framework for your next app.</a:t>
            </a:r>
          </a:p>
        </p:txBody>
      </p:sp>
    </p:spTree>
    <p:extLst>
      <p:ext uri="{BB962C8B-B14F-4D97-AF65-F5344CB8AC3E}">
        <p14:creationId xmlns:p14="http://schemas.microsoft.com/office/powerpoint/2010/main" val="1371613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now available in .NET 9. It’s almost time to remove this bullet point from the slide instead of just using strikethrough.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9,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a:p>
            <a:endParaRPr lang="en-US" dirty="0"/>
          </a:p>
          <a:p>
            <a:r>
              <a:rPr lang="en-US" dirty="0"/>
              <a:t>And now in preview in .NET 9, you can create UWP apps with the latest .NET and C# features. This was added to ease migration to </a:t>
            </a:r>
            <a:r>
              <a:rPr lang="en-US" dirty="0" err="1"/>
              <a:t>WinUI</a:t>
            </a:r>
            <a:r>
              <a:rPr lang="en-US" dirty="0"/>
              <a:t> and also to get people off of the old .NET Native runtime. UWP is still in maintenance mode. No new features…. Which brings us to the cons.</a:t>
            </a:r>
          </a:p>
        </p:txBody>
      </p:sp>
    </p:spTree>
    <p:extLst>
      <p:ext uri="{BB962C8B-B14F-4D97-AF65-F5344CB8AC3E}">
        <p14:creationId xmlns:p14="http://schemas.microsoft.com/office/powerpoint/2010/main" val="3802334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&lt;3:30&gt;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.NET 9 support is in the works but still in preview…</a:t>
            </a:r>
          </a:p>
          <a:p>
            <a:r>
              <a:rPr lang="en-US" dirty="0"/>
              <a:t>While .NET Native is small and fast, it’s also aging. With current production UWP projects,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 I don’t know if this stance changes for UWP projects on .NET 9, but I suspect it could.</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p:txBody>
      </p:sp>
    </p:spTree>
    <p:extLst>
      <p:ext uri="{BB962C8B-B14F-4D97-AF65-F5344CB8AC3E}">
        <p14:creationId xmlns:p14="http://schemas.microsoft.com/office/powerpoint/2010/main" val="886343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With </a:t>
            </a:r>
            <a:r>
              <a:rPr lang="en-US" dirty="0" err="1"/>
              <a:t>WinUI</a:t>
            </a:r>
            <a:r>
              <a:rPr lang="en-US" dirty="0"/>
              <a:t> project in C#, you also can potentially access APIs from the .NET SDK, Windows App SDK, and WinRT APIs in the Windows SDK.</a:t>
            </a:r>
          </a:p>
          <a:p>
            <a:endParaRPr lang="en-US" dirty="0"/>
          </a:p>
          <a:p>
            <a:r>
              <a:rPr lang="en-US" dirty="0"/>
              <a:t>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laid the groundwork for some new features coming in 1.7 including Inking controls, </a:t>
            </a:r>
            <a:r>
              <a:rPr lang="en-US" dirty="0" err="1"/>
              <a:t>TableView</a:t>
            </a:r>
            <a:r>
              <a:rPr lang="en-US" dirty="0"/>
              <a:t>, and cross-process Islands. It also brought C# Native AOT (ahead-of-time compiling) for faster startup times and smaller memory footprints. We’ll get to some other feature requests on the roadmap on the next slide. 1.7 has some experimental releases available and has Camera Capture UI and long-awaited OAuth support.</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p:txBody>
      </p:sp>
    </p:spTree>
    <p:extLst>
      <p:ext uri="{BB962C8B-B14F-4D97-AF65-F5344CB8AC3E}">
        <p14:creationId xmlns:p14="http://schemas.microsoft.com/office/powerpoint/2010/main" val="2182244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The team announced late last year that work on a designer will be starting in Windows App SDK 1.7.</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it requires debugging the app and relying on XAML Hot Reload to experiment with UI changes in the debugging session.</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a:t>
            </a:r>
            <a:r>
              <a:rPr lang="en-US" dirty="0" err="1"/>
              <a:t>Blazor</a:t>
            </a:r>
            <a:r>
              <a:rPr lang="en-US" dirty="0"/>
              <a:t>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a:t>
            </a:r>
            <a:r>
              <a:rPr lang="en-US" dirty="0" err="1"/>
              <a:t>Blazor</a:t>
            </a:r>
            <a:r>
              <a:rPr lang="en-US" dirty="0"/>
              <a:t> Hybrid apps for Windows later. You’ll see how you can take the </a:t>
            </a:r>
            <a:r>
              <a:rPr lang="en-US" dirty="0" err="1"/>
              <a:t>Blazor</a:t>
            </a:r>
            <a:r>
              <a:rPr lang="en-US" dirty="0"/>
              <a:t> Hybrid approach on desktop with WPF or WinForms WebView hosts.</a:t>
            </a:r>
          </a:p>
        </p:txBody>
      </p:sp>
    </p:spTree>
    <p:extLst>
      <p:ext uri="{BB962C8B-B14F-4D97-AF65-F5344CB8AC3E}">
        <p14:creationId xmlns:p14="http://schemas.microsoft.com/office/powerpoint/2010/main" val="2242275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9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a:t>
            </a:r>
            <a:r>
              <a:rPr lang="en-US" dirty="0" err="1"/>
              <a:t>WinUI</a:t>
            </a:r>
            <a:r>
              <a:rPr lang="en-US" dirty="0"/>
              <a:t>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over 17 years.</a:t>
            </a:r>
          </a:p>
          <a:p>
            <a:endParaRPr lang="en-US" dirty="0"/>
          </a:p>
          <a:p>
            <a:r>
              <a:rPr lang="en-US" dirty="0"/>
              <a:t>I’ve also written three books in the last four years, including two editions of Learn </a:t>
            </a:r>
            <a:r>
              <a:rPr lang="en-US" dirty="0" err="1"/>
              <a:t>WinUI</a:t>
            </a:r>
            <a:r>
              <a:rPr lang="en-US" dirty="0"/>
              <a:t> 3 and a book on parallel programming with C# and .NET. You can find them all on Amazon. Just search for my name.</a:t>
            </a:r>
          </a:p>
          <a:p>
            <a:endParaRPr lang="en-US" dirty="0"/>
          </a:p>
          <a:p>
            <a:r>
              <a:rPr lang="en-US" dirty="0"/>
              <a:t>Writing those books led me to a full-time career in writing. I joined Microsoft about three years ago as a content developer. I write documentation, training modules, and code samples on Microsoft Learn for the Windows developer docs team. Our team maintains the docs for Windows client apps and APIs.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1/30/2025 3:56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57896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the agenda for the next hour.</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simple shopping list app that loads a few rows sample data. Each app shares the same code to generate the sample data. You can add more items, mark them as purchased or remove them from your list. We’ll see the similarities and differences, and you’ll see my amazing UI design skills, especially when we get to the </a:t>
            </a:r>
            <a:r>
              <a:rPr lang="en-US" dirty="0" err="1"/>
              <a:t>Blazor</a:t>
            </a:r>
            <a:r>
              <a:rPr lang="en-US" dirty="0"/>
              <a:t> hybrid app.</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p:txBody>
      </p:sp>
    </p:spTree>
    <p:extLst>
      <p:ext uri="{BB962C8B-B14F-4D97-AF65-F5344CB8AC3E}">
        <p14:creationId xmlns:p14="http://schemas.microsoft.com/office/powerpoint/2010/main" val="236940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history of the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 on Microsoft’s stack.</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 and many folks started moving to web development.</a:t>
            </a:r>
          </a:p>
          <a:p>
            <a:endParaRPr lang="en-US" dirty="0"/>
          </a:p>
          <a:p>
            <a:r>
              <a:rPr lang="en-US" dirty="0"/>
              <a:t>2021 gave use two new options for Windows apps: </a:t>
            </a:r>
            <a:r>
              <a:rPr lang="en-US" dirty="0" err="1"/>
              <a:t>WinUI</a:t>
            </a:r>
            <a:r>
              <a:rPr lang="en-US" dirty="0"/>
              <a:t> 3 (which ships with the Windows App SDK) and </a:t>
            </a:r>
            <a:r>
              <a:rPr lang="en-US" dirty="0" err="1"/>
              <a:t>Blazor</a:t>
            </a:r>
            <a:r>
              <a:rPr lang="en-US" dirty="0"/>
              <a:t> Hybrid apps. </a:t>
            </a:r>
            <a:r>
              <a:rPr lang="en-US" dirty="0" err="1"/>
              <a:t>WinUI</a:t>
            </a:r>
            <a:r>
              <a:rPr lang="en-US" dirty="0"/>
              <a:t> 3 was launched as a successor to UWP, and </a:t>
            </a:r>
            <a:r>
              <a:rPr lang="en-US" dirty="0" err="1"/>
              <a:t>Blazor</a:t>
            </a:r>
            <a:r>
              <a:rPr lang="en-US" dirty="0"/>
              <a:t>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p:txBody>
      </p:sp>
    </p:spTree>
    <p:extLst>
      <p:ext uri="{BB962C8B-B14F-4D97-AF65-F5344CB8AC3E}">
        <p14:creationId xmlns:p14="http://schemas.microsoft.com/office/powerpoint/2010/main" val="403561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have time to talk about every option available for building apps for Windows. With only 60 minutes and quick demos of each project to get to, we’ve omitted plenty of great options.</a:t>
            </a:r>
          </a:p>
          <a:p>
            <a:endParaRPr lang="en-US" dirty="0"/>
          </a:p>
          <a:p>
            <a:r>
              <a:rPr lang="en-US" dirty="0"/>
              <a:t>React Native for Windows is a great option if you’re a JavaScript developer, as are PWAs and Electron apps (if you users have plenty of RAM).</a:t>
            </a:r>
          </a:p>
          <a:p>
            <a:endParaRPr lang="en-US" dirty="0"/>
          </a:p>
          <a:p>
            <a:r>
              <a:rPr lang="en-US" dirty="0"/>
              <a:t>You could keep your app in the browser with JavaScript, </a:t>
            </a:r>
            <a:r>
              <a:rPr lang="en-US" dirty="0" err="1"/>
              <a:t>Blazor</a:t>
            </a:r>
            <a:r>
              <a:rPr lang="en-US" dirty="0"/>
              <a:t> or ASP.NET Core with Razor pages.</a:t>
            </a:r>
          </a:p>
          <a:p>
            <a:endParaRPr lang="en-US" dirty="0"/>
          </a:p>
          <a:p>
            <a:r>
              <a:rPr lang="en-US" dirty="0"/>
              <a:t>If you’re a hardcore C++ developer, there are new Win32 APIs coming in every new Windows SDK release.</a:t>
            </a:r>
          </a:p>
          <a:p>
            <a:endParaRPr lang="en-US" dirty="0"/>
          </a:p>
          <a:p>
            <a:r>
              <a:rPr lang="en-US" dirty="0"/>
              <a:t>Flutter is Google’s cross-platform app solution that uses the Dart language.</a:t>
            </a:r>
          </a:p>
          <a:p>
            <a:endParaRPr lang="en-US" dirty="0"/>
          </a:p>
          <a:p>
            <a:r>
              <a:rPr lang="en-US" dirty="0"/>
              <a:t>And then there’s VB6.</a:t>
            </a:r>
          </a:p>
        </p:txBody>
      </p:sp>
    </p:spTree>
    <p:extLst>
      <p:ext uri="{BB962C8B-B14F-4D97-AF65-F5344CB8AC3E}">
        <p14:creationId xmlns:p14="http://schemas.microsoft.com/office/powerpoint/2010/main" val="2295248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9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9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There are some new async APIs and experimental Dark Mode support in .NET 9.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p:txBody>
      </p:sp>
    </p:spTree>
    <p:extLst>
      <p:ext uri="{BB962C8B-B14F-4D97-AF65-F5344CB8AC3E}">
        <p14:creationId xmlns:p14="http://schemas.microsoft.com/office/powerpoint/2010/main" val="243397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 built-in support for switching between light &amp; dark themes when users update their Windows theme has been added as an experimental feature in .NET 9. We also saw earlier that there are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p:txBody>
      </p:sp>
    </p:spTree>
    <p:extLst>
      <p:ext uri="{BB962C8B-B14F-4D97-AF65-F5344CB8AC3E}">
        <p14:creationId xmlns:p14="http://schemas.microsoft.com/office/powerpoint/2010/main" val="1595697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9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in a minute.</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1/30/2025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1/30/2025</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7636198"/>
      </p:ext>
    </p:extLst>
  </p:cSld>
  <p:clrMapOvr>
    <a:masterClrMapping/>
  </p:clrMapOvr>
  <p:transition>
    <p:fade/>
  </p:transition>
  <p:extLst>
    <p:ext uri="{DCECCB84-F9BA-43D5-87BE-67443E8EF086}">
      <p15:sldGuideLst xmlns:p15="http://schemas.microsoft.com/office/powerpoint/2012/main">
        <p15:guide id="6" pos="584" userDrawn="1">
          <p15:clr>
            <a:srgbClr val="A4A3A4"/>
          </p15:clr>
        </p15:guide>
        <p15:guide id="7" pos="722" userDrawn="1">
          <p15:clr>
            <a:srgbClr val="A4A3A4"/>
          </p15:clr>
        </p15:guide>
        <p15:guide id="8" pos="1030" userDrawn="1">
          <p15:clr>
            <a:srgbClr val="A4A3A4"/>
          </p15:clr>
        </p15:guide>
        <p15:guide id="9" pos="1167" userDrawn="1">
          <p15:clr>
            <a:srgbClr val="A4A3A4"/>
          </p15:clr>
        </p15:guide>
        <p15:guide id="10" pos="1475" userDrawn="1">
          <p15:clr>
            <a:srgbClr val="A4A3A4"/>
          </p15:clr>
        </p15:guide>
        <p15:guide id="11" pos="1613" userDrawn="1">
          <p15:clr>
            <a:srgbClr val="A4A3A4"/>
          </p15:clr>
        </p15:guide>
        <p15:guide id="12" pos="1921" userDrawn="1">
          <p15:clr>
            <a:srgbClr val="A4A3A4"/>
          </p15:clr>
        </p15:guide>
        <p15:guide id="13" pos="2058" userDrawn="1">
          <p15:clr>
            <a:srgbClr val="A4A3A4"/>
          </p15:clr>
        </p15:guide>
        <p15:guide id="14" pos="2366" userDrawn="1">
          <p15:clr>
            <a:srgbClr val="A4A3A4"/>
          </p15:clr>
        </p15:guide>
        <p15:guide id="15" pos="2504" userDrawn="1">
          <p15:clr>
            <a:srgbClr val="A4A3A4"/>
          </p15:clr>
        </p15:guide>
        <p15:guide id="16" pos="2812" userDrawn="1">
          <p15:clr>
            <a:srgbClr val="A4A3A4"/>
          </p15:clr>
        </p15:guide>
        <p15:guide id="17" pos="2949" userDrawn="1">
          <p15:clr>
            <a:srgbClr val="A4A3A4"/>
          </p15:clr>
        </p15:guide>
        <p15:guide id="18" pos="3257" userDrawn="1">
          <p15:clr>
            <a:srgbClr val="A4A3A4"/>
          </p15:clr>
        </p15:guide>
        <p15:guide id="19" pos="3395" userDrawn="1">
          <p15:clr>
            <a:srgbClr val="A4A3A4"/>
          </p15:clr>
        </p15:guide>
        <p15:guide id="20" pos="3703" userDrawn="1">
          <p15:clr>
            <a:srgbClr val="A4A3A4"/>
          </p15:clr>
        </p15:guide>
        <p15:guide id="21" pos="3840" userDrawn="1">
          <p15:clr>
            <a:srgbClr val="A4A3A4"/>
          </p15:clr>
        </p15:guide>
        <p15:guide id="22" pos="4147" userDrawn="1">
          <p15:clr>
            <a:srgbClr val="A4A3A4"/>
          </p15:clr>
        </p15:guide>
        <p15:guide id="23" pos="4286" userDrawn="1">
          <p15:clr>
            <a:srgbClr val="A4A3A4"/>
          </p15:clr>
        </p15:guide>
        <p15:guide id="24" pos="4592" userDrawn="1">
          <p15:clr>
            <a:srgbClr val="A4A3A4"/>
          </p15:clr>
        </p15:guide>
        <p15:guide id="25" pos="4731" userDrawn="1">
          <p15:clr>
            <a:srgbClr val="A4A3A4"/>
          </p15:clr>
        </p15:guide>
        <p15:guide id="26" pos="5038" userDrawn="1">
          <p15:clr>
            <a:srgbClr val="A4A3A4"/>
          </p15:clr>
        </p15:guide>
        <p15:guide id="27" pos="5175" userDrawn="1">
          <p15:clr>
            <a:srgbClr val="A4A3A4"/>
          </p15:clr>
        </p15:guide>
        <p15:guide id="28" orient="horz" pos="679" userDrawn="1">
          <p15:clr>
            <a:srgbClr val="5ACBF0"/>
          </p15:clr>
        </p15:guide>
        <p15:guide id="29" orient="horz" pos="953" userDrawn="1">
          <p15:clr>
            <a:srgbClr val="5ACBF0"/>
          </p15:clr>
        </p15:guide>
        <p15:guide id="30" orient="horz" pos="21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24.xml"/><Relationship Id="rId4"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1/30/2025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1/30/2025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1/30/2025</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7132439" y="2057400"/>
            <a:ext cx="5143500" cy="1028700"/>
          </a:xfrm>
          <a:prstGeom prst="rect">
            <a:avLst/>
          </a:prstGeom>
        </p:spPr>
      </p:pic>
    </p:spTree>
    <p:extLst>
      <p:ext uri="{BB962C8B-B14F-4D97-AF65-F5344CB8AC3E}">
        <p14:creationId xmlns:p14="http://schemas.microsoft.com/office/powerpoint/2010/main" val="54599634"/>
      </p:ext>
    </p:extLst>
  </p:cSld>
  <p:clrMap bg1="lt1" tx1="dk1" bg2="lt2" tx2="dk2" accent1="accent1" accent2="accent2" accent3="accent3" accent4="accent4" accent5="accent5" accent6="accent6" hlink="hlink" folHlink="folHlink"/>
  <p:sldLayoutIdLst>
    <p:sldLayoutId id="214748613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lumMod val="95000"/>
              <a:lumOff val="5000"/>
            </a:schemeClr>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70" userDrawn="1">
          <p15:clr>
            <a:srgbClr val="C35EA4"/>
          </p15:clr>
        </p15:guide>
        <p15:guide id="17" pos="5490" userDrawn="1">
          <p15:clr>
            <a:srgbClr val="C35EA4"/>
          </p15:clr>
        </p15:guide>
        <p15:guide id="25" orient="horz" pos="277" userDrawn="1">
          <p15:clr>
            <a:srgbClr val="C35EA4"/>
          </p15:clr>
        </p15:guide>
        <p15:guide id="26" orient="horz" pos="2962" userDrawn="1">
          <p15:clr>
            <a:srgbClr val="C35EA4"/>
          </p15:clr>
        </p15:guide>
        <p15:guide id="27" orient="horz" pos="138" userDrawn="1">
          <p15:clr>
            <a:srgbClr val="A4A3A4"/>
          </p15:clr>
        </p15:guide>
        <p15:guide id="28" pos="144" userDrawn="1">
          <p15:clr>
            <a:srgbClr val="A4A3A4"/>
          </p15:clr>
        </p15:guide>
        <p15:guide id="29" orient="horz" pos="3101" userDrawn="1">
          <p15:clr>
            <a:srgbClr val="A4A3A4"/>
          </p15:clr>
        </p15:guide>
        <p15:guide id="30" pos="5616" userDrawn="1">
          <p15:clr>
            <a:srgbClr val="A4A3A4"/>
          </p15:clr>
        </p15:guide>
        <p15:guide id="31" orient="horz" pos="30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hyperlink" Target="https://github.com/microsoft/WindowsAppSDK/blob/main/docs/roadmap.md" TargetMode="Externa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hyperlink" Target="https://aka.ms/ndc/dotnet9" TargetMode="External"/><Relationship Id="rId4" Type="http://schemas.openxmlformats.org/officeDocument/2006/relationships/image" Target="../media/image24.svg"/><Relationship Id="rId9"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hyperlink" Target="https://github.com/dotnet/wpf/blob/main/roadmap.md" TargetMode="Externa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3538877" y="933153"/>
            <a:ext cx="4865821" cy="3277193"/>
          </a:xfrm>
        </p:spPr>
        <p:txBody>
          <a:bodyPr>
            <a:normAutofit/>
          </a:bodyPr>
          <a:lstStyle/>
          <a:p>
            <a:pPr algn="l"/>
            <a:r>
              <a:rPr lang="en-US" sz="5000" dirty="0">
                <a:solidFill>
                  <a:schemeClr val="tx1"/>
                </a:solidFill>
              </a:rPr>
              <a:t>Building a Native App for Windows</a:t>
            </a:r>
          </a:p>
        </p:txBody>
      </p:sp>
      <p:sp>
        <p:nvSpPr>
          <p:cNvPr id="25" name="Rectangle 24">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50616"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780795" y="933153"/>
            <a:ext cx="2086432" cy="3277192"/>
          </a:xfrm>
        </p:spPr>
        <p:txBody>
          <a:bodyPr anchor="ctr">
            <a:normAutofit/>
          </a:bodyPr>
          <a:lstStyle/>
          <a:p>
            <a:pPr algn="l"/>
            <a:r>
              <a:rPr lang="en-US" sz="2100" dirty="0"/>
              <a:t>Which UI Framework Should You Choose?</a:t>
            </a:r>
          </a:p>
          <a:p>
            <a:pPr algn="l"/>
            <a:endParaRPr lang="en-US" sz="2100" dirty="0"/>
          </a:p>
          <a:p>
            <a:pPr algn="l"/>
            <a:r>
              <a:rPr lang="en-US" sz="2100" dirty="0"/>
              <a:t>Alvin Ashcraft</a:t>
            </a:r>
          </a:p>
          <a:p>
            <a:pPr algn="l"/>
            <a:r>
              <a:rPr lang="en-US" sz="1600" dirty="0"/>
              <a:t>alvin@techbash.com </a:t>
            </a:r>
          </a:p>
        </p:txBody>
      </p:sp>
      <p:sp>
        <p:nvSpPr>
          <p:cNvPr id="27" name="Rectangle 26">
            <a:extLst>
              <a:ext uri="{FF2B5EF4-FFF2-40B4-BE49-F238E27FC236}">
                <a16:creationId xmlns:a16="http://schemas.microsoft.com/office/drawing/2014/main" id="{A474FAB3-E3BB-4F3C-A0C1-7FFE69BA3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9496" cy="51435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90" y="1508760"/>
            <a:ext cx="4697730" cy="3154680"/>
          </a:xfrm>
        </p:spPr>
        <p:txBody>
          <a:bodyPr>
            <a:normAutofit/>
          </a:bodyPr>
          <a:lstStyle/>
          <a:p>
            <a:r>
              <a:rPr lang="en-US" dirty="0"/>
              <a:t>XAML learning curve</a:t>
            </a:r>
          </a:p>
          <a:p>
            <a:r>
              <a:rPr lang="en-US" dirty="0"/>
              <a:t>No C++ support</a:t>
            </a:r>
          </a:p>
          <a:p>
            <a:r>
              <a:rPr lang="en-US" strike="sngStrike" dirty="0"/>
              <a:t>No current support for Fluent Design</a:t>
            </a:r>
          </a:p>
          <a:p>
            <a:pPr lvl="1"/>
            <a:r>
              <a:rPr lang="en-US" strike="sngStrike" dirty="0"/>
              <a:t>Default UI still looks like Windows 7 or Vista</a:t>
            </a:r>
          </a:p>
          <a:p>
            <a:pPr lvl="1"/>
            <a:r>
              <a:rPr lang="en-US" strike="sngStrike" dirty="0"/>
              <a:t>.NET 9 fixes this!</a:t>
            </a:r>
          </a:p>
          <a:p>
            <a:r>
              <a:rPr lang="en-US" dirty="0"/>
              <a:t>Better for Touch and Pen input but not best in class</a:t>
            </a:r>
          </a:p>
          <a:p>
            <a:r>
              <a:rPr lang="en-US" dirty="0"/>
              <a:t>UI Performance Not as optimized as UWP/</a:t>
            </a:r>
            <a:r>
              <a:rPr lang="en-US" dirty="0" err="1"/>
              <a:t>WinUI</a:t>
            </a:r>
            <a:endParaRPr lang="en-US" dirty="0"/>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3"/>
          <a:srcRect l="843" r="30177" b="-1"/>
          <a:stretch/>
        </p:blipFill>
        <p:spPr>
          <a:xfrm>
            <a:off x="5885411" y="1366521"/>
            <a:ext cx="3256665" cy="3776979"/>
          </a:xfrm>
          <a:prstGeom prst="rect">
            <a:avLst/>
          </a:prstGeom>
        </p:spPr>
      </p:pic>
    </p:spTree>
    <p:extLst>
      <p:ext uri="{BB962C8B-B14F-4D97-AF65-F5344CB8AC3E}">
        <p14:creationId xmlns:p14="http://schemas.microsoft.com/office/powerpoint/2010/main" val="410556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902189" y="213132"/>
            <a:ext cx="7338060" cy="1131570"/>
          </a:xfrm>
        </p:spPr>
        <p:txBody>
          <a:bodyPr>
            <a:normAutofit/>
          </a:bodyPr>
          <a:lstStyle/>
          <a:p>
            <a:r>
              <a:rPr lang="en-US"/>
              <a:t>UWP Advantages*</a:t>
            </a:r>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902190" y="1508760"/>
            <a:ext cx="4697730" cy="3348990"/>
          </a:xfrm>
        </p:spPr>
        <p:txBody>
          <a:bodyPr>
            <a:normAutofit/>
          </a:bodyPr>
          <a:lstStyle/>
          <a:p>
            <a:r>
              <a:rPr lang="en-US" sz="1300" dirty="0"/>
              <a:t>.NET Native optimization</a:t>
            </a:r>
          </a:p>
          <a:p>
            <a:pPr lvl="1"/>
            <a:r>
              <a:rPr lang="en-US" sz="1300" dirty="0"/>
              <a:t>Built to perform on Windows, Xbox and Windows Phone with limited resources</a:t>
            </a:r>
          </a:p>
          <a:p>
            <a:r>
              <a:rPr lang="en-US" sz="1300" dirty="0"/>
              <a:t>Xbox Support (and HoloLens</a:t>
            </a:r>
            <a:r>
              <a:rPr lang="en-US" sz="1300" dirty="0">
                <a:sym typeface="Wingdings" pitchFamily="2" charset="2"/>
              </a:rPr>
              <a:t>)</a:t>
            </a:r>
          </a:p>
          <a:p>
            <a:r>
              <a:rPr lang="en-US" sz="1300" dirty="0">
                <a:sym typeface="Wingdings" pitchFamily="2" charset="2"/>
              </a:rPr>
              <a:t>XAML Designer</a:t>
            </a:r>
          </a:p>
          <a:p>
            <a:r>
              <a:rPr lang="en-US" sz="1300" dirty="0">
                <a:sym typeface="Wingdings" pitchFamily="2" charset="2"/>
              </a:rPr>
              <a:t>Great for Touch and Pen input</a:t>
            </a:r>
          </a:p>
          <a:p>
            <a:r>
              <a:rPr lang="en-US" sz="1300" dirty="0">
                <a:sym typeface="Wingdings" pitchFamily="2" charset="2"/>
              </a:rPr>
              <a:t>Windows Theme support (dark mode)</a:t>
            </a:r>
          </a:p>
          <a:p>
            <a:r>
              <a:rPr lang="en-US" sz="1300" dirty="0">
                <a:sym typeface="Wingdings" pitchFamily="2" charset="2"/>
              </a:rPr>
              <a:t>Rich data binding support with MVVM</a:t>
            </a:r>
          </a:p>
          <a:p>
            <a:r>
              <a:rPr lang="en-US" sz="1300" dirty="0" err="1">
                <a:sym typeface="Wingdings" pitchFamily="2" charset="2"/>
              </a:rPr>
              <a:t>WinUI</a:t>
            </a:r>
            <a:r>
              <a:rPr lang="en-US" sz="1300" dirty="0">
                <a:sym typeface="Wingdings" pitchFamily="2" charset="2"/>
              </a:rPr>
              <a:t> 2.x controls and libraries (Some Fluent Design support)</a:t>
            </a:r>
          </a:p>
          <a:p>
            <a:r>
              <a:rPr lang="en-US" sz="1300" dirty="0">
                <a:sym typeface="Wingdings" pitchFamily="2" charset="2"/>
              </a:rPr>
              <a:t>Security with Windows Sandboxing (</a:t>
            </a:r>
            <a:r>
              <a:rPr lang="en-US" sz="1300" dirty="0" err="1">
                <a:sym typeface="Wingdings" pitchFamily="2" charset="2"/>
              </a:rPr>
              <a:t>AppContainer</a:t>
            </a:r>
            <a:r>
              <a:rPr lang="en-US" sz="1300" dirty="0">
                <a:sym typeface="Wingdings" pitchFamily="2" charset="2"/>
              </a:rPr>
              <a:t>)</a:t>
            </a:r>
          </a:p>
          <a:p>
            <a:r>
              <a:rPr lang="en-US" sz="1300" dirty="0">
                <a:sym typeface="Wingdings" pitchFamily="2" charset="2"/>
              </a:rPr>
              <a:t>New preview support for .NET 9</a:t>
            </a:r>
            <a:endParaRPr lang="en-US" sz="1300" dirty="0"/>
          </a:p>
        </p:txBody>
      </p:sp>
      <p:pic>
        <p:nvPicPr>
          <p:cNvPr id="12" name="Picture 11">
            <a:extLst>
              <a:ext uri="{FF2B5EF4-FFF2-40B4-BE49-F238E27FC236}">
                <a16:creationId xmlns:a16="http://schemas.microsoft.com/office/drawing/2014/main" id="{272B1DF0-3D5B-9A25-13F0-8F6B24D9A8BA}"/>
              </a:ext>
            </a:extLst>
          </p:cNvPr>
          <p:cNvPicPr>
            <a:picLocks noChangeAspect="1"/>
          </p:cNvPicPr>
          <p:nvPr/>
        </p:nvPicPr>
        <p:blipFill>
          <a:blip r:embed="rId3"/>
          <a:srcRect l="39134" r="21418" b="-1"/>
          <a:stretch/>
        </p:blipFill>
        <p:spPr>
          <a:xfrm>
            <a:off x="5885411" y="1366521"/>
            <a:ext cx="3256665" cy="3776979"/>
          </a:xfrm>
          <a:prstGeom prst="rect">
            <a:avLst/>
          </a:prstGeom>
        </p:spPr>
      </p:pic>
    </p:spTree>
    <p:extLst>
      <p:ext uri="{BB962C8B-B14F-4D97-AF65-F5344CB8AC3E}">
        <p14:creationId xmlns:p14="http://schemas.microsoft.com/office/powerpoint/2010/main" val="233395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38" r="39760" b="3"/>
          <a:stretch/>
        </p:blipFill>
        <p:spPr>
          <a:xfrm>
            <a:off x="362" y="1366521"/>
            <a:ext cx="3256813" cy="3776979"/>
          </a:xfrm>
          <a:prstGeom prst="rect">
            <a:avLst/>
          </a:prstGeom>
        </p:spPr>
      </p:pic>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3579018" y="1508760"/>
            <a:ext cx="4893469" cy="3421608"/>
          </a:xfrm>
        </p:spPr>
        <p:txBody>
          <a:bodyPr>
            <a:normAutofit lnSpcReduction="10000"/>
          </a:bodyPr>
          <a:lstStyle/>
          <a:p>
            <a:r>
              <a:rPr lang="en-US" sz="1400" dirty="0"/>
              <a:t>No more feature updates</a:t>
            </a:r>
          </a:p>
          <a:p>
            <a:pPr lvl="1"/>
            <a:r>
              <a:rPr lang="en-US" sz="1400" dirty="0"/>
              <a:t>Bug fixes and security updates only</a:t>
            </a:r>
          </a:p>
          <a:p>
            <a:pPr lvl="1"/>
            <a:r>
              <a:rPr lang="en-US" sz="1400" dirty="0"/>
              <a:t>No new features for </a:t>
            </a:r>
            <a:r>
              <a:rPr lang="en-US" sz="1400" dirty="0" err="1"/>
              <a:t>WinUI</a:t>
            </a:r>
            <a:r>
              <a:rPr lang="en-US" sz="1400" dirty="0"/>
              <a:t> 2.x either</a:t>
            </a:r>
          </a:p>
          <a:p>
            <a:r>
              <a:rPr lang="en-US" sz="1400" dirty="0"/>
              <a:t>.NET Native means no modern .NET features or optimizations*</a:t>
            </a:r>
          </a:p>
          <a:p>
            <a:pPr lvl="1"/>
            <a:r>
              <a:rPr lang="en-US" sz="1400" dirty="0"/>
              <a:t>No C# 8 or later features – but soon!</a:t>
            </a:r>
          </a:p>
          <a:p>
            <a:pPr lvl="1"/>
            <a:r>
              <a:rPr lang="en-US" sz="1400" dirty="0"/>
              <a:t>.NET 9 adds an upgrade path for UWP (still in preview)</a:t>
            </a:r>
          </a:p>
          <a:p>
            <a:r>
              <a:rPr lang="en-US" sz="1400" dirty="0"/>
              <a:t>No Fluent UI updates (Windows 10 UX)</a:t>
            </a:r>
          </a:p>
          <a:p>
            <a:r>
              <a:rPr lang="en-US" sz="1400" dirty="0"/>
              <a:t>Unknown Support Lifetime</a:t>
            </a:r>
          </a:p>
          <a:p>
            <a:r>
              <a:rPr lang="en-US" sz="1400" dirty="0"/>
              <a:t>.NET Standard libraries*</a:t>
            </a:r>
          </a:p>
          <a:p>
            <a:r>
              <a:rPr lang="en-US" sz="1400" dirty="0"/>
              <a:t>MSAL libraries dropping UWP and Xamarin support this year</a:t>
            </a:r>
          </a:p>
          <a:p>
            <a:r>
              <a:rPr lang="en-US" sz="1400" dirty="0"/>
              <a:t>Tied to Windows SDK versions</a:t>
            </a:r>
          </a:p>
        </p:txBody>
      </p:sp>
    </p:spTree>
    <p:extLst>
      <p:ext uri="{BB962C8B-B14F-4D97-AF65-F5344CB8AC3E}">
        <p14:creationId xmlns:p14="http://schemas.microsoft.com/office/powerpoint/2010/main" val="130717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925D3F20-DA3F-400A-AE75-DC8F4E08D97F}"/>
              </a:ext>
            </a:extLst>
          </p:cNvPr>
          <p:cNvPicPr>
            <a:picLocks noChangeAspect="1"/>
          </p:cNvPicPr>
          <p:nvPr/>
        </p:nvPicPr>
        <p:blipFill>
          <a:blip r:embed="rId4">
            <a:duotone>
              <a:prstClr val="black"/>
              <a:schemeClr val="tx2">
                <a:tint val="45000"/>
                <a:satMod val="400000"/>
              </a:schemeClr>
            </a:duotone>
            <a:alphaModFix amt="35000"/>
          </a:blip>
          <a:srcRect/>
          <a:stretch/>
        </p:blipFill>
        <p:spPr>
          <a:xfrm>
            <a:off x="20" y="10"/>
            <a:ext cx="9143980" cy="5143490"/>
          </a:xfrm>
          <a:prstGeom prst="rect">
            <a:avLst/>
          </a:prstGeom>
        </p:spPr>
      </p:pic>
      <p:sp>
        <p:nvSpPr>
          <p:cNvPr id="18" name="Rectangle 17">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457200" y="1366521"/>
            <a:ext cx="7935449" cy="3776969"/>
          </a:xfrm>
        </p:spPr>
        <p:txBody>
          <a:bodyPr>
            <a:normAutofit/>
          </a:bodyPr>
          <a:lstStyle/>
          <a:p>
            <a:r>
              <a:rPr lang="en-US" sz="1200" dirty="0"/>
              <a:t>Windows 11 Fluent Design UX</a:t>
            </a:r>
          </a:p>
          <a:p>
            <a:r>
              <a:rPr lang="en-US" sz="1200" dirty="0"/>
              <a:t>Features and controls of UWP without coupling to Windows SDK</a:t>
            </a:r>
          </a:p>
          <a:p>
            <a:r>
              <a:rPr lang="en-US" sz="1200" dirty="0"/>
              <a:t>Frequent Windows App SDK updates</a:t>
            </a:r>
          </a:p>
          <a:p>
            <a:pPr lvl="1"/>
            <a:r>
              <a:rPr lang="en-US" sz="1200" dirty="0"/>
              <a:t>1.2 - 1.5 – XAML Islands, Theming, Notifications, </a:t>
            </a:r>
            <a:r>
              <a:rPr lang="en-US" sz="1200" dirty="0" err="1"/>
              <a:t>AppWindow</a:t>
            </a:r>
            <a:r>
              <a:rPr lang="en-US" sz="1200" dirty="0"/>
              <a:t>, Maps &amp; </a:t>
            </a:r>
            <a:r>
              <a:rPr lang="en-US" sz="1200" dirty="0" err="1"/>
              <a:t>MediaPlayerElement</a:t>
            </a:r>
            <a:endParaRPr lang="en-US" sz="1200" dirty="0"/>
          </a:p>
          <a:p>
            <a:pPr lvl="1"/>
            <a:r>
              <a:rPr lang="en-US" sz="1200" dirty="0"/>
              <a:t>1.6 – C# Native AOT; improvements to </a:t>
            </a:r>
            <a:r>
              <a:rPr lang="en-US" sz="1200" dirty="0" err="1"/>
              <a:t>TitleBar</a:t>
            </a:r>
            <a:r>
              <a:rPr lang="en-US" sz="1200" dirty="0"/>
              <a:t>, x:Bind &amp; IntelliSense; work for 1.7 controls</a:t>
            </a:r>
          </a:p>
          <a:p>
            <a:pPr lvl="1"/>
            <a:r>
              <a:rPr lang="en-US" sz="1200" dirty="0"/>
              <a:t>1.7 – XAML Designer work begins!; OAuth2 support, AI APIs, and </a:t>
            </a:r>
            <a:r>
              <a:rPr lang="en-US" sz="1200" dirty="0" err="1"/>
              <a:t>CameraCaptureUI</a:t>
            </a:r>
            <a:endParaRPr lang="en-US" sz="1200" dirty="0"/>
          </a:p>
          <a:p>
            <a:pPr lvl="1"/>
            <a:r>
              <a:rPr lang="en-US" sz="1200" dirty="0"/>
              <a:t>Roadmap: </a:t>
            </a:r>
            <a:r>
              <a:rPr lang="en-US" sz="1200" dirty="0">
                <a:hlinkClick r:id="rId5"/>
              </a:rPr>
              <a:t>https://github.com/microsoft/WindowsAppSDK/blob/main/docs/roadmap.md</a:t>
            </a:r>
            <a:r>
              <a:rPr lang="en-US" sz="1200" dirty="0"/>
              <a:t> </a:t>
            </a:r>
          </a:p>
          <a:p>
            <a:r>
              <a:rPr lang="en-US" sz="1200" dirty="0"/>
              <a:t>C# and C++ support on x64, x86 and Arm64</a:t>
            </a:r>
          </a:p>
          <a:p>
            <a:r>
              <a:rPr lang="en-US" sz="1200" dirty="0"/>
              <a:t>Rich data binding with MVVM</a:t>
            </a:r>
          </a:p>
          <a:p>
            <a:r>
              <a:rPr lang="en-US" sz="1200" dirty="0"/>
              <a:t>Great for modern experiences and hardware - Touch and Pen input</a:t>
            </a:r>
          </a:p>
          <a:p>
            <a:r>
              <a:rPr lang="en-US" sz="1200" dirty="0"/>
              <a:t>Upgrade from UWP with the .NET Upgrade Assistant</a:t>
            </a:r>
          </a:p>
          <a:p>
            <a:r>
              <a:rPr lang="en-US" sz="1200" dirty="0"/>
              <a:t>Positioned as the top choice to build modern native Windows apps</a:t>
            </a:r>
          </a:p>
          <a:p>
            <a:pPr lvl="1"/>
            <a:r>
              <a:rPr lang="en-US" sz="1200" dirty="0"/>
              <a:t>Windows File Explorer, Apple Music, Apple TV, Apple Devices &amp; Adobe Fresco</a:t>
            </a:r>
          </a:p>
        </p:txBody>
      </p:sp>
      <p:pic>
        <p:nvPicPr>
          <p:cNvPr id="4" name="Picture 2" descr="WinUI logo">
            <a:extLst>
              <a:ext uri="{FF2B5EF4-FFF2-40B4-BE49-F238E27FC236}">
                <a16:creationId xmlns:a16="http://schemas.microsoft.com/office/drawing/2014/main" id="{8E5ECD3F-ECFA-F026-6EFA-44696940F0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70019" y="132081"/>
            <a:ext cx="1215390" cy="1215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67880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8A6300-C3BD-42B5-89A7-BEFD79D37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4">
            <a:duotone>
              <a:prstClr val="black"/>
              <a:schemeClr val="tx2">
                <a:tint val="45000"/>
                <a:satMod val="400000"/>
              </a:schemeClr>
            </a:duotone>
            <a:alphaModFix amt="35000"/>
          </a:blip>
          <a:srcRect t="4500" b="20500"/>
          <a:stretch/>
        </p:blipFill>
        <p:spPr>
          <a:xfrm>
            <a:off x="20" y="10"/>
            <a:ext cx="9143980" cy="5143490"/>
          </a:xfrm>
          <a:prstGeom prst="rect">
            <a:avLst/>
          </a:prstGeom>
        </p:spPr>
      </p:pic>
      <p:sp>
        <p:nvSpPr>
          <p:cNvPr id="12" name="Rectangle 11">
            <a:extLst>
              <a:ext uri="{FF2B5EF4-FFF2-40B4-BE49-F238E27FC236}">
                <a16:creationId xmlns:a16="http://schemas.microsoft.com/office/drawing/2014/main" id="{E6B14959-646B-45DC-9B6D-C3C206D2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89" y="1508760"/>
            <a:ext cx="7338060" cy="3154680"/>
          </a:xfrm>
        </p:spPr>
        <p:txBody>
          <a:bodyPr>
            <a:normAutofit/>
          </a:bodyPr>
          <a:lstStyle/>
          <a:p>
            <a:r>
              <a:rPr lang="en-US" dirty="0"/>
              <a:t>No XAML Designer in Visual Studio (coming soon)</a:t>
            </a:r>
          </a:p>
          <a:p>
            <a:pPr lvl="1"/>
            <a:r>
              <a:rPr lang="en-US" dirty="0"/>
              <a:t>Windows App SDK team announced work starting on a designer in 1.7</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spTree>
    <p:extLst>
      <p:ext uri="{BB962C8B-B14F-4D97-AF65-F5344CB8AC3E}">
        <p14:creationId xmlns:p14="http://schemas.microsoft.com/office/powerpoint/2010/main" val="406258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780796" y="580912"/>
            <a:ext cx="2022214" cy="4082527"/>
          </a:xfrm>
        </p:spPr>
        <p:txBody>
          <a:bodyPr>
            <a:normAutofit/>
          </a:bodyPr>
          <a:lstStyle/>
          <a:p>
            <a:r>
              <a:rPr lang="en-US" sz="2300">
                <a:solidFill>
                  <a:schemeClr val="tx1"/>
                </a:solidFill>
              </a:rPr>
              <a:t>.NET MAUI Advantages</a:t>
            </a:r>
          </a:p>
        </p:txBody>
      </p:sp>
      <p:sp>
        <p:nvSpPr>
          <p:cNvPr id="19" name="Rectangle 18">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9496" cy="51435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524642" y="580913"/>
            <a:ext cx="4715607" cy="4082527"/>
          </a:xfrm>
        </p:spPr>
        <p:txBody>
          <a:bodyPr anchor="ctr">
            <a:normAutofit/>
          </a:bodyPr>
          <a:lstStyle/>
          <a:p>
            <a:r>
              <a:rPr lang="en-US" sz="1200"/>
              <a:t>Cross-Platform (Windows, Android, iOS, macOS, Tizen)</a:t>
            </a:r>
          </a:p>
          <a:p>
            <a:pPr lvl="1"/>
            <a:r>
              <a:rPr lang="en-US" sz="1200"/>
              <a:t>No Linux support (see Uno Platform &amp; Avalonia)</a:t>
            </a:r>
          </a:p>
          <a:p>
            <a:pPr lvl="1"/>
            <a:r>
              <a:rPr lang="en-US" sz="1200"/>
              <a:t>Cross-platform with Platform-Specific Implementations</a:t>
            </a:r>
          </a:p>
          <a:p>
            <a:pPr lvl="1"/>
            <a:r>
              <a:rPr lang="en-US" sz="1200"/>
              <a:t>MAUI helpers abstract some platform features</a:t>
            </a:r>
          </a:p>
          <a:p>
            <a:pPr lvl="1"/>
            <a:r>
              <a:rPr lang="en-US" sz="1200"/>
              <a:t>Change Appearance by Platform (OnPlatform Markup Extension)</a:t>
            </a:r>
          </a:p>
          <a:p>
            <a:r>
              <a:rPr lang="en-US" sz="1200"/>
              <a:t>Easy to Learn for XAML developers</a:t>
            </a:r>
          </a:p>
          <a:p>
            <a:pPr lvl="1"/>
            <a:r>
              <a:rPr lang="en-US" sz="1200"/>
              <a:t>Xamarin Migration available</a:t>
            </a:r>
          </a:p>
          <a:p>
            <a:pPr lvl="1"/>
            <a:r>
              <a:rPr lang="en-US" sz="1200"/>
              <a:t>MVVM Pattern with Rich Data Binding</a:t>
            </a:r>
          </a:p>
          <a:p>
            <a:r>
              <a:rPr lang="en-US" sz="1200"/>
              <a:t>Create UI in C# with .NET MAUI Community Toolkit &amp; C# Markup</a:t>
            </a:r>
          </a:p>
          <a:p>
            <a:pPr lvl="1"/>
            <a:r>
              <a:rPr lang="en-US" sz="1200"/>
              <a:t>MVU Pattern (Model-View-Update) – Similar to Flutter development</a:t>
            </a:r>
          </a:p>
          <a:p>
            <a:r>
              <a:rPr lang="en-US" sz="1200"/>
              <a:t>Uses WinUI for Windows apps</a:t>
            </a:r>
          </a:p>
          <a:p>
            <a:r>
              <a:rPr lang="en-US" sz="1200"/>
              <a:t>Develop with VS or VS Code on Windows, VS Code on macOS</a:t>
            </a:r>
          </a:p>
          <a:p>
            <a:r>
              <a:rPr lang="en-US" sz="1200"/>
              <a:t>Web developers can use Blazor Hybrid to build for mobile</a:t>
            </a:r>
          </a:p>
        </p:txBody>
      </p:sp>
    </p:spTree>
    <p:extLst>
      <p:ext uri="{BB962C8B-B14F-4D97-AF65-F5344CB8AC3E}">
        <p14:creationId xmlns:p14="http://schemas.microsoft.com/office/powerpoint/2010/main" val="303586292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970334" y="580912"/>
            <a:ext cx="2279088" cy="4082527"/>
          </a:xfrm>
        </p:spPr>
        <p:txBody>
          <a:bodyPr>
            <a:normAutofit/>
          </a:bodyPr>
          <a:lstStyle/>
          <a:p>
            <a:r>
              <a:rPr lang="en-US" sz="2400">
                <a:solidFill>
                  <a:srgbClr val="FFFFFF"/>
                </a:solidFill>
              </a:rPr>
              <a:t>.NET MAUI Drawbacks &amp; Demo</a:t>
            </a:r>
          </a:p>
        </p:txBody>
      </p:sp>
      <p:sp>
        <p:nvSpPr>
          <p:cNvPr id="19" name="Rectangle 18">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960" cy="51435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973320" y="580913"/>
            <a:ext cx="4266929" cy="4082527"/>
          </a:xfrm>
        </p:spPr>
        <p:txBody>
          <a:bodyPr anchor="ctr">
            <a:normAutofit/>
          </a:bodyPr>
          <a:lstStyle/>
          <a:p>
            <a:r>
              <a:rPr lang="en-US" sz="1400"/>
              <a:t>Platform-specific code required for access some native features</a:t>
            </a:r>
          </a:p>
          <a:p>
            <a:r>
              <a:rPr lang="en-US" sz="1400"/>
              <a:t>No XAML designer in Visual Studio (use Hot Reload)</a:t>
            </a:r>
          </a:p>
          <a:p>
            <a:r>
              <a:rPr lang="en-US" sz="1400"/>
              <a:t>Only C# - No C++, F#, or Visual Basic</a:t>
            </a:r>
          </a:p>
          <a:p>
            <a:pPr lvl="1"/>
            <a:r>
              <a:rPr lang="en-US" sz="1400"/>
              <a:t>Use F# with Blazor Hybrid</a:t>
            </a:r>
          </a:p>
          <a:p>
            <a:r>
              <a:rPr lang="en-US" sz="1400"/>
              <a:t>Windows support is there but iOS/Android are top priorities</a:t>
            </a:r>
          </a:p>
          <a:p>
            <a:pPr lvl="1"/>
            <a:r>
              <a:rPr lang="en-US" sz="1400"/>
              <a:t>Use WinUI if Windows is your primary target</a:t>
            </a:r>
          </a:p>
          <a:p>
            <a:r>
              <a:rPr lang="en-US" sz="1400"/>
              <a:t>Some limitations on UI customization</a:t>
            </a:r>
          </a:p>
          <a:p>
            <a:pPr lvl="1"/>
            <a:r>
              <a:rPr lang="en-US" sz="1400"/>
              <a:t>Not all controls (Button) have Controls Templates to customize</a:t>
            </a:r>
          </a:p>
          <a:p>
            <a:r>
              <a:rPr lang="en-US" sz="1400"/>
              <a:t>Performance – improving each release</a:t>
            </a:r>
          </a:p>
        </p:txBody>
      </p:sp>
    </p:spTree>
    <p:extLst>
      <p:ext uri="{BB962C8B-B14F-4D97-AF65-F5344CB8AC3E}">
        <p14:creationId xmlns:p14="http://schemas.microsoft.com/office/powerpoint/2010/main" val="17797711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solidFill>
                  <a:srgbClr val="7030A0"/>
                </a:solidFill>
              </a:rPr>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191613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p:txBody>
          <a:bodyPr>
            <a:normAutofit fontScale="92500" lnSpcReduction="1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alphaModFix amt="25000"/>
          </a:blip>
          <a:srcRect t="15451" b="280"/>
          <a:stretch/>
        </p:blipFill>
        <p:spPr>
          <a:xfrm>
            <a:off x="20" y="10"/>
            <a:ext cx="9143980" cy="5143490"/>
          </a:xfrm>
          <a:prstGeom prst="rect">
            <a:avLst/>
          </a:prstGeom>
        </p:spPr>
      </p:pic>
      <p:sp>
        <p:nvSpPr>
          <p:cNvPr id="10" name="Rectangle 9">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89" y="1508760"/>
            <a:ext cx="733806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(use Hot Reload)</a:t>
            </a:r>
          </a:p>
          <a:p>
            <a:r>
              <a:rPr lang="en-US" dirty="0"/>
              <a:t>Some platform-specific code required for native features</a:t>
            </a:r>
          </a:p>
          <a:p>
            <a:r>
              <a:rPr lang="en-US" dirty="0"/>
              <a:t>Not as performant as native apps</a:t>
            </a:r>
          </a:p>
          <a:p>
            <a:pPr lvl="1"/>
            <a:r>
              <a:rPr lang="en-US" dirty="0"/>
              <a:t>Native is nearly always faster – not an Uno-specific thing</a:t>
            </a:r>
          </a:p>
        </p:txBody>
      </p:sp>
    </p:spTree>
    <p:extLst>
      <p:ext uri="{BB962C8B-B14F-4D97-AF65-F5344CB8AC3E}">
        <p14:creationId xmlns:p14="http://schemas.microsoft.com/office/powerpoint/2010/main" val="141044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902189" y="213132"/>
            <a:ext cx="7338060" cy="1131570"/>
          </a:xfrm>
        </p:spPr>
        <p:txBody>
          <a:bodyPr>
            <a:normAutofit/>
          </a:bodyPr>
          <a:lstStyle/>
          <a:p>
            <a:r>
              <a:rPr lang="en-US"/>
              <a:t>About Me</a:t>
            </a:r>
          </a:p>
        </p:txBody>
      </p:sp>
      <p:pic>
        <p:nvPicPr>
          <p:cNvPr id="12" name="Picture 11" descr="Computer script on a screen">
            <a:extLst>
              <a:ext uri="{FF2B5EF4-FFF2-40B4-BE49-F238E27FC236}">
                <a16:creationId xmlns:a16="http://schemas.microsoft.com/office/drawing/2014/main" id="{2C3CFB7F-65CD-AF8E-171F-92B994A368DC}"/>
              </a:ext>
            </a:extLst>
          </p:cNvPr>
          <p:cNvPicPr>
            <a:picLocks noChangeAspect="1"/>
          </p:cNvPicPr>
          <p:nvPr/>
        </p:nvPicPr>
        <p:blipFill>
          <a:blip r:embed="rId3"/>
          <a:srcRect l="941" r="41502"/>
          <a:stretch/>
        </p:blipFill>
        <p:spPr>
          <a:xfrm>
            <a:off x="362" y="1366521"/>
            <a:ext cx="3256813" cy="3776979"/>
          </a:xfrm>
          <a:prstGeom prst="rect">
            <a:avLst/>
          </a:prstGeom>
        </p:spPr>
      </p:pic>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579018" y="1508760"/>
            <a:ext cx="4893469" cy="3634740"/>
          </a:xfrm>
        </p:spPr>
        <p:txBody>
          <a:bodyPr>
            <a:normAutofit/>
          </a:bodyPr>
          <a:lstStyle/>
          <a:p>
            <a:r>
              <a:rPr lang="en-US" sz="1200" dirty="0"/>
              <a:t>Software Developer &amp; Architect for 25+ years</a:t>
            </a:r>
          </a:p>
          <a:p>
            <a:pPr lvl="1"/>
            <a:r>
              <a:rPr lang="en-US" sz="1200" dirty="0"/>
              <a:t>.NET / C# / WPF / .NET MAUI / Angular</a:t>
            </a:r>
          </a:p>
          <a:p>
            <a:r>
              <a:rPr lang="en-US" sz="1200" dirty="0"/>
              <a:t>Morning Dew link blog – www.alvinashcraft.com</a:t>
            </a:r>
          </a:p>
          <a:p>
            <a:pPr lvl="1"/>
            <a:r>
              <a:rPr lang="en-US" sz="1200" dirty="0"/>
              <a:t>Daily links for developers since 2007​</a:t>
            </a:r>
          </a:p>
          <a:p>
            <a:r>
              <a:rPr lang="en-US" sz="1200" dirty="0"/>
              <a:t>Author of three books​ for </a:t>
            </a:r>
            <a:r>
              <a:rPr lang="en-US" sz="1200" dirty="0" err="1"/>
              <a:t>Packt</a:t>
            </a:r>
            <a:r>
              <a:rPr lang="en-US" sz="1200" dirty="0"/>
              <a:t> Publishing</a:t>
            </a:r>
          </a:p>
          <a:p>
            <a:pPr lvl="1"/>
            <a:r>
              <a:rPr lang="en-US" sz="1200" dirty="0"/>
              <a:t>Learn </a:t>
            </a:r>
            <a:r>
              <a:rPr lang="en-US" sz="1200" dirty="0" err="1"/>
              <a:t>WinUI</a:t>
            </a:r>
            <a:r>
              <a:rPr lang="en-US" sz="1200" dirty="0"/>
              <a:t> 3 (1</a:t>
            </a:r>
            <a:r>
              <a:rPr lang="en-US" sz="1200" baseline="30000" dirty="0"/>
              <a:t>st</a:t>
            </a:r>
            <a:r>
              <a:rPr lang="en-US" sz="1200" dirty="0"/>
              <a:t> &amp; 2</a:t>
            </a:r>
            <a:r>
              <a:rPr lang="en-US" sz="1200" baseline="30000" dirty="0"/>
              <a:t>nd</a:t>
            </a:r>
            <a:r>
              <a:rPr lang="en-US" sz="1200" dirty="0"/>
              <a:t> editions)​</a:t>
            </a:r>
          </a:p>
          <a:p>
            <a:pPr lvl="1"/>
            <a:r>
              <a:rPr lang="en-US" sz="1200" dirty="0"/>
              <a:t>Parallel Programming and Concurrency with C# 10 and .NET 6​</a:t>
            </a:r>
          </a:p>
          <a:p>
            <a:r>
              <a:rPr lang="en-US" sz="1200" dirty="0"/>
              <a:t>Joined Microsoft in March 2022​ - Sr. Content Developer</a:t>
            </a:r>
          </a:p>
          <a:p>
            <a:pPr lvl="1"/>
            <a:r>
              <a:rPr lang="en-US" sz="1200" dirty="0"/>
              <a:t>Microsoft Learn - Content Team</a:t>
            </a:r>
          </a:p>
          <a:p>
            <a:pPr lvl="1"/>
            <a:r>
              <a:rPr lang="en-US" sz="1200" dirty="0"/>
              <a:t>Windows developer docs  (Win32 / UWP / Windows App SDK)​</a:t>
            </a:r>
          </a:p>
          <a:p>
            <a:r>
              <a:rPr lang="en-US" sz="1200" dirty="0"/>
              <a:t>TechBash dev conference - Poconos</a:t>
            </a:r>
          </a:p>
          <a:p>
            <a:pPr lvl="1"/>
            <a:r>
              <a:rPr lang="en-US" sz="1200" dirty="0"/>
              <a:t>Organizer since TechBash 2016</a:t>
            </a:r>
          </a:p>
          <a:p>
            <a:pPr lvl="1"/>
            <a:r>
              <a:rPr lang="en-US" sz="1200" dirty="0"/>
              <a:t>TechBash Foundation - Founding board member</a:t>
            </a:r>
          </a:p>
        </p:txBody>
      </p:sp>
    </p:spTree>
    <p:extLst>
      <p:ext uri="{BB962C8B-B14F-4D97-AF65-F5344CB8AC3E}">
        <p14:creationId xmlns:p14="http://schemas.microsoft.com/office/powerpoint/2010/main" val="1043634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091"/>
            <a:ext cx="9144000" cy="12340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902189" y="213132"/>
            <a:ext cx="7338060" cy="1131570"/>
          </a:xfrm>
        </p:spPr>
        <p:txBody>
          <a:bodyPr>
            <a:normAutofit/>
          </a:bodyPr>
          <a:lstStyle/>
          <a:p>
            <a:r>
              <a:rPr lang="en-US" sz="2700">
                <a:solidFill>
                  <a:srgbClr val="FFFFFF"/>
                </a:solidFill>
              </a:rPr>
              <a:t>Resources</a:t>
            </a:r>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902189" y="1714500"/>
            <a:ext cx="5677815" cy="2948939"/>
          </a:xfrm>
        </p:spPr>
        <p:txBody>
          <a:bodyPr>
            <a:normAutofit/>
          </a:bodyPr>
          <a:lstStyle/>
          <a:p>
            <a:r>
              <a:rPr lang="en-US" sz="1200"/>
              <a:t>Choose the best UI framework – Microsoft Learn Training module: </a:t>
            </a:r>
            <a:r>
              <a:rPr lang="en-US" sz="1200">
                <a:hlinkClick r:id="rId3"/>
              </a:rPr>
              <a:t>https://learn.microsoft.com/training/modules/windows-choose-best-app-framework/</a:t>
            </a:r>
            <a:r>
              <a:rPr lang="en-US" sz="1200"/>
              <a:t>  </a:t>
            </a:r>
          </a:p>
          <a:p>
            <a:r>
              <a:rPr lang="en-US" sz="1200"/>
              <a:t>Overview of Windows Development Options: </a:t>
            </a:r>
            <a:r>
              <a:rPr lang="en-US" sz="1200">
                <a:hlinkClick r:id="rId4"/>
              </a:rPr>
              <a:t>https://learn.microsoft.com/windows/apps/get-started/</a:t>
            </a:r>
            <a:r>
              <a:rPr lang="en-US" sz="1200"/>
              <a:t> </a:t>
            </a:r>
          </a:p>
          <a:p>
            <a:r>
              <a:rPr lang="en-US" sz="1200"/>
              <a:t>Uno Platform Documentation: </a:t>
            </a:r>
            <a:r>
              <a:rPr lang="en-US" sz="1200">
                <a:hlinkClick r:id="rId5"/>
              </a:rPr>
              <a:t>https://platform.uno/docs/articles/intro.html</a:t>
            </a:r>
            <a:r>
              <a:rPr lang="en-US" sz="1200"/>
              <a:t> </a:t>
            </a:r>
          </a:p>
          <a:p>
            <a:r>
              <a:rPr lang="en-US" sz="1200"/>
              <a:t>Avalonia Docs: </a:t>
            </a:r>
            <a:r>
              <a:rPr lang="en-US" sz="1200">
                <a:hlinkClick r:id="rId6"/>
              </a:rPr>
              <a:t>https://docs.avaloniaui.net/</a:t>
            </a:r>
            <a:r>
              <a:rPr lang="en-US" sz="1200"/>
              <a:t> </a:t>
            </a:r>
          </a:p>
          <a:p>
            <a:r>
              <a:rPr lang="en-US" sz="1200"/>
              <a:t>Build a WPF Blazor Hybrid App: </a:t>
            </a:r>
            <a:r>
              <a:rPr lang="en-US" sz="1200">
                <a:hlinkClick r:id="rId7"/>
              </a:rPr>
              <a:t>https://learn.microsoft.com/aspnet/core/blazor/hybrid/tutorials/wpf</a:t>
            </a:r>
            <a:r>
              <a:rPr lang="en-US" sz="1200"/>
              <a:t> </a:t>
            </a:r>
          </a:p>
          <a:p>
            <a:r>
              <a:rPr lang="en-US" sz="1200"/>
              <a:t>My Books on Amazon: </a:t>
            </a:r>
            <a:r>
              <a:rPr lang="en-US" sz="1200">
                <a:hlinkClick r:id="rId8"/>
              </a:rPr>
              <a:t>https://www.amazon.com/stores/author/B08WLD35BX</a:t>
            </a:r>
            <a:r>
              <a:rPr lang="en-US" sz="1200"/>
              <a:t> </a:t>
            </a:r>
          </a:p>
          <a:p>
            <a:r>
              <a:rPr lang="en-US" sz="1200"/>
              <a:t>About Me with Social Links: </a:t>
            </a:r>
            <a:r>
              <a:rPr lang="en-US" sz="1200">
                <a:hlinkClick r:id="rId9"/>
              </a:rPr>
              <a:t>https://about.me/alvinashcraft</a:t>
            </a:r>
            <a:r>
              <a:rPr lang="en-US" sz="1200"/>
              <a:t> </a:t>
            </a:r>
          </a:p>
          <a:p>
            <a:r>
              <a:rPr lang="en-US" sz="1200"/>
              <a:t>My session materials on GitHub: </a:t>
            </a:r>
            <a:r>
              <a:rPr lang="en-US" sz="1200">
                <a:hlinkClick r:id="rId10"/>
              </a:rPr>
              <a:t>https://github.com/alvinashcraft/speaking/</a:t>
            </a:r>
            <a:r>
              <a:rPr lang="en-US" sz="1200"/>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7">
            <a:extLst>
              <a:ext uri="{FF2B5EF4-FFF2-40B4-BE49-F238E27FC236}">
                <a16:creationId xmlns:a16="http://schemas.microsoft.com/office/drawing/2014/main" id="{292C72F0-DA95-D095-69C3-FE978AC8112B}"/>
              </a:ext>
              <a:ext uri="{C183D7F6-B498-43B3-948B-1728B52AA6E4}">
                <adec:decorative xmlns:adec="http://schemas.microsoft.com/office/drawing/2017/decorative" val="1"/>
              </a:ext>
            </a:extLst>
          </p:cNvPr>
          <p:cNvSpPr/>
          <p:nvPr/>
        </p:nvSpPr>
        <p:spPr bwMode="auto">
          <a:xfrm>
            <a:off x="631217" y="819149"/>
            <a:ext cx="7881566" cy="3729203"/>
          </a:xfrm>
          <a:custGeom>
            <a:avLst/>
            <a:gdLst>
              <a:gd name="connsiteX0" fmla="*/ 0 w 10508754"/>
              <a:gd name="connsiteY0" fmla="*/ 182332 h 4607830"/>
              <a:gd name="connsiteX1" fmla="*/ 182332 w 10508754"/>
              <a:gd name="connsiteY1" fmla="*/ 0 h 4607830"/>
              <a:gd name="connsiteX2" fmla="*/ 10326422 w 10508754"/>
              <a:gd name="connsiteY2" fmla="*/ 0 h 4607830"/>
              <a:gd name="connsiteX3" fmla="*/ 10508754 w 10508754"/>
              <a:gd name="connsiteY3" fmla="*/ 182332 h 4607830"/>
              <a:gd name="connsiteX4" fmla="*/ 10508754 w 10508754"/>
              <a:gd name="connsiteY4" fmla="*/ 4425498 h 4607830"/>
              <a:gd name="connsiteX5" fmla="*/ 10326422 w 10508754"/>
              <a:gd name="connsiteY5" fmla="*/ 4607830 h 4607830"/>
              <a:gd name="connsiteX6" fmla="*/ 182332 w 10508754"/>
              <a:gd name="connsiteY6" fmla="*/ 4607830 h 4607830"/>
              <a:gd name="connsiteX7" fmla="*/ 0 w 10508754"/>
              <a:gd name="connsiteY7" fmla="*/ 4425498 h 4607830"/>
              <a:gd name="connsiteX8" fmla="*/ 0 w 10508754"/>
              <a:gd name="connsiteY8" fmla="*/ 182332 h 4607830"/>
              <a:gd name="connsiteX0" fmla="*/ 0 w 10508754"/>
              <a:gd name="connsiteY0" fmla="*/ 182332 h 4610369"/>
              <a:gd name="connsiteX1" fmla="*/ 182332 w 10508754"/>
              <a:gd name="connsiteY1" fmla="*/ 0 h 4610369"/>
              <a:gd name="connsiteX2" fmla="*/ 10326422 w 10508754"/>
              <a:gd name="connsiteY2" fmla="*/ 0 h 4610369"/>
              <a:gd name="connsiteX3" fmla="*/ 10508754 w 10508754"/>
              <a:gd name="connsiteY3" fmla="*/ 182332 h 4610369"/>
              <a:gd name="connsiteX4" fmla="*/ 10508754 w 10508754"/>
              <a:gd name="connsiteY4" fmla="*/ 4425498 h 4610369"/>
              <a:gd name="connsiteX5" fmla="*/ 10326422 w 10508754"/>
              <a:gd name="connsiteY5" fmla="*/ 4607830 h 4610369"/>
              <a:gd name="connsiteX6" fmla="*/ 2567532 w 10508754"/>
              <a:gd name="connsiteY6" fmla="*/ 4610369 h 4610369"/>
              <a:gd name="connsiteX7" fmla="*/ 182332 w 10508754"/>
              <a:gd name="connsiteY7" fmla="*/ 4607830 h 4610369"/>
              <a:gd name="connsiteX8" fmla="*/ 0 w 10508754"/>
              <a:gd name="connsiteY8" fmla="*/ 4425498 h 4610369"/>
              <a:gd name="connsiteX9" fmla="*/ 0 w 10508754"/>
              <a:gd name="connsiteY9" fmla="*/ 182332 h 4610369"/>
              <a:gd name="connsiteX0" fmla="*/ 0 w 10508754"/>
              <a:gd name="connsiteY0" fmla="*/ 182332 h 4610369"/>
              <a:gd name="connsiteX1" fmla="*/ 182332 w 10508754"/>
              <a:gd name="connsiteY1" fmla="*/ 0 h 4610369"/>
              <a:gd name="connsiteX2" fmla="*/ 10326422 w 10508754"/>
              <a:gd name="connsiteY2" fmla="*/ 0 h 4610369"/>
              <a:gd name="connsiteX3" fmla="*/ 10508754 w 10508754"/>
              <a:gd name="connsiteY3" fmla="*/ 182332 h 4610369"/>
              <a:gd name="connsiteX4" fmla="*/ 10508754 w 10508754"/>
              <a:gd name="connsiteY4" fmla="*/ 4425498 h 4610369"/>
              <a:gd name="connsiteX5" fmla="*/ 10326422 w 10508754"/>
              <a:gd name="connsiteY5" fmla="*/ 4607830 h 4610369"/>
              <a:gd name="connsiteX6" fmla="*/ 7914232 w 10508754"/>
              <a:gd name="connsiteY6" fmla="*/ 4604019 h 4610369"/>
              <a:gd name="connsiteX7" fmla="*/ 2567532 w 10508754"/>
              <a:gd name="connsiteY7" fmla="*/ 4610369 h 4610369"/>
              <a:gd name="connsiteX8" fmla="*/ 182332 w 10508754"/>
              <a:gd name="connsiteY8" fmla="*/ 4607830 h 4610369"/>
              <a:gd name="connsiteX9" fmla="*/ 0 w 10508754"/>
              <a:gd name="connsiteY9" fmla="*/ 4425498 h 4610369"/>
              <a:gd name="connsiteX10" fmla="*/ 0 w 10508754"/>
              <a:gd name="connsiteY10" fmla="*/ 182332 h 4610369"/>
              <a:gd name="connsiteX0" fmla="*/ 7914232 w 10508754"/>
              <a:gd name="connsiteY0" fmla="*/ 4604019 h 4695459"/>
              <a:gd name="connsiteX1" fmla="*/ 2567532 w 10508754"/>
              <a:gd name="connsiteY1" fmla="*/ 4610369 h 4695459"/>
              <a:gd name="connsiteX2" fmla="*/ 182332 w 10508754"/>
              <a:gd name="connsiteY2" fmla="*/ 4607830 h 4695459"/>
              <a:gd name="connsiteX3" fmla="*/ 0 w 10508754"/>
              <a:gd name="connsiteY3" fmla="*/ 4425498 h 4695459"/>
              <a:gd name="connsiteX4" fmla="*/ 0 w 10508754"/>
              <a:gd name="connsiteY4" fmla="*/ 182332 h 4695459"/>
              <a:gd name="connsiteX5" fmla="*/ 182332 w 10508754"/>
              <a:gd name="connsiteY5" fmla="*/ 0 h 4695459"/>
              <a:gd name="connsiteX6" fmla="*/ 10326422 w 10508754"/>
              <a:gd name="connsiteY6" fmla="*/ 0 h 4695459"/>
              <a:gd name="connsiteX7" fmla="*/ 10508754 w 10508754"/>
              <a:gd name="connsiteY7" fmla="*/ 182332 h 4695459"/>
              <a:gd name="connsiteX8" fmla="*/ 10508754 w 10508754"/>
              <a:gd name="connsiteY8" fmla="*/ 4425498 h 4695459"/>
              <a:gd name="connsiteX9" fmla="*/ 10326422 w 10508754"/>
              <a:gd name="connsiteY9" fmla="*/ 4607830 h 4695459"/>
              <a:gd name="connsiteX10" fmla="*/ 8005672 w 10508754"/>
              <a:gd name="connsiteY10" fmla="*/ 4695459 h 4695459"/>
              <a:gd name="connsiteX0" fmla="*/ 7914232 w 10508754"/>
              <a:gd name="connsiteY0" fmla="*/ 4604019 h 4610369"/>
              <a:gd name="connsiteX1" fmla="*/ 2567532 w 10508754"/>
              <a:gd name="connsiteY1" fmla="*/ 4610369 h 4610369"/>
              <a:gd name="connsiteX2" fmla="*/ 182332 w 10508754"/>
              <a:gd name="connsiteY2" fmla="*/ 4607830 h 4610369"/>
              <a:gd name="connsiteX3" fmla="*/ 0 w 10508754"/>
              <a:gd name="connsiteY3" fmla="*/ 4425498 h 4610369"/>
              <a:gd name="connsiteX4" fmla="*/ 0 w 10508754"/>
              <a:gd name="connsiteY4" fmla="*/ 182332 h 4610369"/>
              <a:gd name="connsiteX5" fmla="*/ 182332 w 10508754"/>
              <a:gd name="connsiteY5" fmla="*/ 0 h 4610369"/>
              <a:gd name="connsiteX6" fmla="*/ 10326422 w 10508754"/>
              <a:gd name="connsiteY6" fmla="*/ 0 h 4610369"/>
              <a:gd name="connsiteX7" fmla="*/ 10508754 w 10508754"/>
              <a:gd name="connsiteY7" fmla="*/ 182332 h 4610369"/>
              <a:gd name="connsiteX8" fmla="*/ 10508754 w 10508754"/>
              <a:gd name="connsiteY8" fmla="*/ 4425498 h 4610369"/>
              <a:gd name="connsiteX9" fmla="*/ 10326422 w 10508754"/>
              <a:gd name="connsiteY9" fmla="*/ 4607830 h 4610369"/>
              <a:gd name="connsiteX10" fmla="*/ 7948522 w 10508754"/>
              <a:gd name="connsiteY10" fmla="*/ 4587509 h 4610369"/>
              <a:gd name="connsiteX0" fmla="*/ 7914232 w 10508754"/>
              <a:gd name="connsiteY0" fmla="*/ 4604019 h 4610369"/>
              <a:gd name="connsiteX1" fmla="*/ 2567532 w 10508754"/>
              <a:gd name="connsiteY1" fmla="*/ 4610369 h 4610369"/>
              <a:gd name="connsiteX2" fmla="*/ 182332 w 10508754"/>
              <a:gd name="connsiteY2" fmla="*/ 4607830 h 4610369"/>
              <a:gd name="connsiteX3" fmla="*/ 0 w 10508754"/>
              <a:gd name="connsiteY3" fmla="*/ 4425498 h 4610369"/>
              <a:gd name="connsiteX4" fmla="*/ 0 w 10508754"/>
              <a:gd name="connsiteY4" fmla="*/ 182332 h 4610369"/>
              <a:gd name="connsiteX5" fmla="*/ 182332 w 10508754"/>
              <a:gd name="connsiteY5" fmla="*/ 0 h 4610369"/>
              <a:gd name="connsiteX6" fmla="*/ 10326422 w 10508754"/>
              <a:gd name="connsiteY6" fmla="*/ 0 h 4610369"/>
              <a:gd name="connsiteX7" fmla="*/ 10508754 w 10508754"/>
              <a:gd name="connsiteY7" fmla="*/ 182332 h 4610369"/>
              <a:gd name="connsiteX8" fmla="*/ 10508754 w 10508754"/>
              <a:gd name="connsiteY8" fmla="*/ 4425498 h 4610369"/>
              <a:gd name="connsiteX9" fmla="*/ 10326422 w 10508754"/>
              <a:gd name="connsiteY9" fmla="*/ 4607830 h 4610369"/>
              <a:gd name="connsiteX10" fmla="*/ 7954872 w 10508754"/>
              <a:gd name="connsiteY10" fmla="*/ 4606559 h 4610369"/>
              <a:gd name="connsiteX0" fmla="*/ 2567532 w 10508754"/>
              <a:gd name="connsiteY0" fmla="*/ 4610369 h 4610369"/>
              <a:gd name="connsiteX1" fmla="*/ 182332 w 10508754"/>
              <a:gd name="connsiteY1" fmla="*/ 4607830 h 4610369"/>
              <a:gd name="connsiteX2" fmla="*/ 0 w 10508754"/>
              <a:gd name="connsiteY2" fmla="*/ 4425498 h 4610369"/>
              <a:gd name="connsiteX3" fmla="*/ 0 w 10508754"/>
              <a:gd name="connsiteY3" fmla="*/ 182332 h 4610369"/>
              <a:gd name="connsiteX4" fmla="*/ 182332 w 10508754"/>
              <a:gd name="connsiteY4" fmla="*/ 0 h 4610369"/>
              <a:gd name="connsiteX5" fmla="*/ 10326422 w 10508754"/>
              <a:gd name="connsiteY5" fmla="*/ 0 h 4610369"/>
              <a:gd name="connsiteX6" fmla="*/ 10508754 w 10508754"/>
              <a:gd name="connsiteY6" fmla="*/ 182332 h 4610369"/>
              <a:gd name="connsiteX7" fmla="*/ 10508754 w 10508754"/>
              <a:gd name="connsiteY7" fmla="*/ 4425498 h 4610369"/>
              <a:gd name="connsiteX8" fmla="*/ 10326422 w 10508754"/>
              <a:gd name="connsiteY8" fmla="*/ 4607830 h 4610369"/>
              <a:gd name="connsiteX9" fmla="*/ 7954872 w 10508754"/>
              <a:gd name="connsiteY9" fmla="*/ 4606559 h 461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8754" h="4610369">
                <a:moveTo>
                  <a:pt x="2567532" y="4610369"/>
                </a:moveTo>
                <a:lnTo>
                  <a:pt x="182332" y="4607830"/>
                </a:lnTo>
                <a:cubicBezTo>
                  <a:pt x="81633" y="4607830"/>
                  <a:pt x="0" y="4526197"/>
                  <a:pt x="0" y="4425498"/>
                </a:cubicBezTo>
                <a:lnTo>
                  <a:pt x="0" y="182332"/>
                </a:lnTo>
                <a:cubicBezTo>
                  <a:pt x="0" y="81633"/>
                  <a:pt x="81633" y="0"/>
                  <a:pt x="182332" y="0"/>
                </a:cubicBezTo>
                <a:lnTo>
                  <a:pt x="10326422" y="0"/>
                </a:lnTo>
                <a:cubicBezTo>
                  <a:pt x="10427121" y="0"/>
                  <a:pt x="10508754" y="81633"/>
                  <a:pt x="10508754" y="182332"/>
                </a:cubicBezTo>
                <a:lnTo>
                  <a:pt x="10508754" y="4425498"/>
                </a:lnTo>
                <a:cubicBezTo>
                  <a:pt x="10508754" y="4526197"/>
                  <a:pt x="10427121" y="4607830"/>
                  <a:pt x="10326422" y="4607830"/>
                </a:cubicBezTo>
                <a:lnTo>
                  <a:pt x="7954872" y="4606559"/>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DC64B6B6-A665-A76D-5A23-341216BAFED5}"/>
              </a:ext>
            </a:extLst>
          </p:cNvPr>
          <p:cNvSpPr txBox="1"/>
          <p:nvPr/>
        </p:nvSpPr>
        <p:spPr>
          <a:xfrm>
            <a:off x="3261123" y="439341"/>
            <a:ext cx="2621756" cy="782272"/>
          </a:xfrm>
          <a:prstGeom prst="roundRect">
            <a:avLst>
              <a:gd name="adj" fmla="val 50000"/>
            </a:avLst>
          </a:prstGeom>
          <a:solidFill>
            <a:schemeClr val="accent6"/>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99337" rtl="0" eaLnBrk="1" fontAlgn="base" latinLnBrk="0" hangingPunct="1">
              <a:lnSpc>
                <a:spcPct val="100000"/>
              </a:lnSpc>
              <a:spcBef>
                <a:spcPts val="450"/>
              </a:spcBef>
              <a:spcAft>
                <a:spcPct val="0"/>
              </a:spcAft>
              <a:buClrTx/>
              <a:buSzTx/>
              <a:buFontTx/>
              <a:buNone/>
              <a:tabLst/>
              <a:defRPr/>
            </a:pPr>
            <a:r>
              <a:rPr kumimoji="0" lang="en-US" sz="3300" b="0"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Thank you!</a:t>
            </a:r>
          </a:p>
        </p:txBody>
      </p:sp>
      <p:sp>
        <p:nvSpPr>
          <p:cNvPr id="25" name="Oval 24">
            <a:extLst>
              <a:ext uri="{FF2B5EF4-FFF2-40B4-BE49-F238E27FC236}">
                <a16:creationId xmlns:a16="http://schemas.microsoft.com/office/drawing/2014/main" id="{294325BF-02BB-88D4-D3CE-B5F465020679}"/>
              </a:ext>
              <a:ext uri="{C183D7F6-B498-43B3-948B-1728B52AA6E4}">
                <adec:decorative xmlns:adec="http://schemas.microsoft.com/office/drawing/2017/decorative" val="1"/>
              </a:ext>
            </a:extLst>
          </p:cNvPr>
          <p:cNvSpPr/>
          <p:nvPr/>
        </p:nvSpPr>
        <p:spPr bwMode="auto">
          <a:xfrm>
            <a:off x="1393339" y="2445189"/>
            <a:ext cx="482780" cy="482780"/>
          </a:xfrm>
          <a:prstGeom prst="ellipse">
            <a:avLst/>
          </a:prstGeom>
          <a:solidFill>
            <a:schemeClr val="tx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8577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5" name="Graphic 34">
            <a:extLst>
              <a:ext uri="{FF2B5EF4-FFF2-40B4-BE49-F238E27FC236}">
                <a16:creationId xmlns:a16="http://schemas.microsoft.com/office/drawing/2014/main" id="{7733C7A5-E07B-681E-8DD9-3D1F5EA460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5082" y="2496932"/>
            <a:ext cx="379295" cy="379295"/>
          </a:xfrm>
          <a:prstGeom prst="rect">
            <a:avLst/>
          </a:prstGeom>
          <a:effectLst>
            <a:outerShdw blurRad="63500" dist="63500" dir="2700000" algn="tl" rotWithShape="0">
              <a:srgbClr val="454142">
                <a:alpha val="20000"/>
              </a:srgbClr>
            </a:outerShdw>
          </a:effectLst>
          <a:scene3d>
            <a:camera prst="perspectiveRight" fov="2700000">
              <a:rot lat="0" lon="21594000" rev="0"/>
            </a:camera>
            <a:lightRig rig="flat" dir="t"/>
          </a:scene3d>
          <a:sp3d>
            <a:contourClr>
              <a:schemeClr val="bg1"/>
            </a:contourClr>
          </a:sp3d>
        </p:spPr>
      </p:pic>
      <p:sp>
        <p:nvSpPr>
          <p:cNvPr id="26" name="Oval 25">
            <a:extLst>
              <a:ext uri="{FF2B5EF4-FFF2-40B4-BE49-F238E27FC236}">
                <a16:creationId xmlns:a16="http://schemas.microsoft.com/office/drawing/2014/main" id="{C28B65A3-7E01-2CA5-D432-45219E92E87D}"/>
              </a:ext>
              <a:ext uri="{C183D7F6-B498-43B3-948B-1728B52AA6E4}">
                <adec:decorative xmlns:adec="http://schemas.microsoft.com/office/drawing/2017/decorative" val="1"/>
              </a:ext>
            </a:extLst>
          </p:cNvPr>
          <p:cNvSpPr/>
          <p:nvPr/>
        </p:nvSpPr>
        <p:spPr bwMode="auto">
          <a:xfrm>
            <a:off x="1393339" y="3554346"/>
            <a:ext cx="482780" cy="482780"/>
          </a:xfrm>
          <a:prstGeom prst="ellipse">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8577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CD58E6F-2080-C8E9-F08E-BA9921524FD8}"/>
              </a:ext>
            </a:extLst>
          </p:cNvPr>
          <p:cNvSpPr txBox="1"/>
          <p:nvPr/>
        </p:nvSpPr>
        <p:spPr>
          <a:xfrm>
            <a:off x="2263132" y="1587174"/>
            <a:ext cx="2121694" cy="1527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Get .NET</a:t>
            </a:r>
            <a:r>
              <a:rPr kumimoji="0" lang="en-US" sz="993" b="0" i="0" u="none" strike="noStrike" kern="1200" cap="none" spc="0" normalizeH="0" noProof="0">
                <a:ln w="3175">
                  <a:noFill/>
                </a:ln>
                <a:solidFill>
                  <a:srgbClr val="000000"/>
                </a:solidFill>
                <a:effectLst/>
                <a:uLnTx/>
                <a:uFillTx/>
                <a:latin typeface="Segoe UI Semibold"/>
                <a:ea typeface="+mn-ea"/>
                <a:cs typeface="Segoe UI" panose="020B0502040204020203" pitchFamily="34" charset="0"/>
              </a:rPr>
              <a:t> 9</a:t>
            </a:r>
            <a:endPar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endParaRPr>
          </a:p>
        </p:txBody>
      </p:sp>
      <p:sp>
        <p:nvSpPr>
          <p:cNvPr id="9" name="TextBox 8">
            <a:extLst>
              <a:ext uri="{FF2B5EF4-FFF2-40B4-BE49-F238E27FC236}">
                <a16:creationId xmlns:a16="http://schemas.microsoft.com/office/drawing/2014/main" id="{EF78E6DB-1477-5739-52AD-467970B7EF8A}"/>
              </a:ext>
            </a:extLst>
          </p:cNvPr>
          <p:cNvSpPr txBox="1"/>
          <p:nvPr/>
        </p:nvSpPr>
        <p:spPr>
          <a:xfrm>
            <a:off x="2263132" y="2455747"/>
            <a:ext cx="2121694" cy="305596"/>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To get your </a:t>
            </a:r>
            <a:b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b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questions answered</a:t>
            </a:r>
          </a:p>
        </p:txBody>
      </p:sp>
      <p:sp>
        <p:nvSpPr>
          <p:cNvPr id="10" name="TextBox 9">
            <a:extLst>
              <a:ext uri="{FF2B5EF4-FFF2-40B4-BE49-F238E27FC236}">
                <a16:creationId xmlns:a16="http://schemas.microsoft.com/office/drawing/2014/main" id="{2EAF4901-4232-6A6C-62A0-542A13C0269E}"/>
              </a:ext>
            </a:extLst>
          </p:cNvPr>
          <p:cNvSpPr txBox="1"/>
          <p:nvPr/>
        </p:nvSpPr>
        <p:spPr>
          <a:xfrm>
            <a:off x="2263132" y="3680320"/>
            <a:ext cx="2121694" cy="1527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Private meetings</a:t>
            </a:r>
          </a:p>
        </p:txBody>
      </p:sp>
      <p:sp>
        <p:nvSpPr>
          <p:cNvPr id="17" name="TextBox 16">
            <a:extLst>
              <a:ext uri="{FF2B5EF4-FFF2-40B4-BE49-F238E27FC236}">
                <a16:creationId xmlns:a16="http://schemas.microsoft.com/office/drawing/2014/main" id="{95595B79-C2AB-46AB-23D0-AFEC423F8288}"/>
              </a:ext>
            </a:extLst>
          </p:cNvPr>
          <p:cNvSpPr txBox="1"/>
          <p:nvPr/>
        </p:nvSpPr>
        <p:spPr>
          <a:xfrm>
            <a:off x="4313659" y="1494840"/>
            <a:ext cx="2547760" cy="4154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685800">
              <a:defRPr/>
            </a:pPr>
            <a:r>
              <a:rPr lang="en-US" sz="1350">
                <a:ln w="3175">
                  <a:noFill/>
                </a:ln>
                <a:solidFill>
                  <a:srgbClr val="000000"/>
                </a:solidFill>
                <a:latin typeface="Segoe UI"/>
                <a:cs typeface="Segoe UI" panose="020B0502040204020203" pitchFamily="34" charset="0"/>
              </a:rPr>
              <a:t>Download .NET 9 at </a:t>
            </a:r>
            <a:r>
              <a:rPr lang="en-US" sz="1350">
                <a:ln w="3175">
                  <a:noFill/>
                </a:ln>
                <a:solidFill>
                  <a:srgbClr val="000000"/>
                </a:solidFill>
                <a:latin typeface="Segoe UI"/>
                <a:cs typeface="Segoe UI" panose="020B0502040204020203" pitchFamily="34" charset="0"/>
                <a:hlinkClick r:id="rId5"/>
              </a:rPr>
              <a:t>https://aka.ms/ndc/dotnet9</a:t>
            </a:r>
            <a:r>
              <a:rPr lang="en-US" sz="1350">
                <a:ln w="3175">
                  <a:noFill/>
                </a:ln>
                <a:solidFill>
                  <a:srgbClr val="000000"/>
                </a:solidFill>
                <a:latin typeface="Segoe UI"/>
                <a:cs typeface="Segoe UI" panose="020B0502040204020203" pitchFamily="34" charset="0"/>
              </a:rPr>
              <a:t> </a:t>
            </a:r>
            <a:endParaRPr lang="en-US" sz="1350">
              <a:ln w="3175">
                <a:noFill/>
              </a:ln>
              <a:solidFill>
                <a:srgbClr val="000000"/>
              </a:solidFill>
              <a:cs typeface="Segoe UI" panose="020B0502040204020203" pitchFamily="34" charset="0"/>
            </a:endParaRPr>
          </a:p>
        </p:txBody>
      </p:sp>
      <p:sp>
        <p:nvSpPr>
          <p:cNvPr id="18" name="TextBox 17">
            <a:extLst>
              <a:ext uri="{FF2B5EF4-FFF2-40B4-BE49-F238E27FC236}">
                <a16:creationId xmlns:a16="http://schemas.microsoft.com/office/drawing/2014/main" id="{6ADF06CD-E164-B583-7D6D-E501C853A6D4}"/>
              </a:ext>
            </a:extLst>
          </p:cNvPr>
          <p:cNvSpPr txBox="1"/>
          <p:nvPr/>
        </p:nvSpPr>
        <p:spPr>
          <a:xfrm>
            <a:off x="4313659" y="2478829"/>
            <a:ext cx="2869657" cy="4154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w="3175">
                  <a:noFill/>
                </a:ln>
                <a:solidFill>
                  <a:srgbClr val="000000"/>
                </a:solidFill>
                <a:effectLst/>
                <a:uLnTx/>
                <a:uFillTx/>
                <a:latin typeface="Segoe UI"/>
                <a:ea typeface="+mn-ea"/>
                <a:cs typeface="Segoe UI" panose="020B0502040204020203" pitchFamily="34" charset="0"/>
              </a:rPr>
              <a:t>Stop by the </a:t>
            </a:r>
            <a:r>
              <a:rPr lang="en-US" sz="1350" dirty="0">
                <a:ln w="3175">
                  <a:noFill/>
                </a:ln>
                <a:solidFill>
                  <a:srgbClr val="000000"/>
                </a:solidFill>
                <a:latin typeface="Segoe UI"/>
                <a:cs typeface="Segoe UI" panose="020B0502040204020203" pitchFamily="34" charset="0"/>
              </a:rPr>
              <a:t>Microsoft</a:t>
            </a:r>
            <a:r>
              <a:rPr kumimoji="0" lang="en-US" sz="1350" b="0" i="0" u="none" strike="noStrike" kern="1200" cap="none" spc="0" normalizeH="0" baseline="0" noProof="0" dirty="0">
                <a:ln w="3175">
                  <a:noFill/>
                </a:ln>
                <a:solidFill>
                  <a:srgbClr val="000000"/>
                </a:solidFill>
                <a:effectLst/>
                <a:uLnTx/>
                <a:uFillTx/>
                <a:latin typeface="Segoe UI"/>
                <a:ea typeface="+mn-ea"/>
                <a:cs typeface="Segoe UI" panose="020B0502040204020203" pitchFamily="34" charset="0"/>
              </a:rPr>
              <a:t> booth at space 19 on the 5</a:t>
            </a:r>
            <a:r>
              <a:rPr kumimoji="0" lang="en-US" sz="1350" b="0" i="0" u="none" strike="noStrike" kern="1200" cap="none" spc="0" normalizeH="0" baseline="30000" noProof="0" dirty="0">
                <a:ln w="3175">
                  <a:noFill/>
                </a:ln>
                <a:solidFill>
                  <a:srgbClr val="000000"/>
                </a:solidFill>
                <a:effectLst/>
                <a:uLnTx/>
                <a:uFillTx/>
                <a:latin typeface="Segoe UI"/>
                <a:ea typeface="+mn-ea"/>
                <a:cs typeface="Segoe UI" panose="020B0502040204020203" pitchFamily="34" charset="0"/>
              </a:rPr>
              <a:t>th</a:t>
            </a:r>
            <a:r>
              <a:rPr kumimoji="0" lang="en-US" sz="1350" b="0" i="0" u="none" strike="noStrike" kern="1200" cap="none" spc="0" normalizeH="0" noProof="0" dirty="0">
                <a:ln w="3175">
                  <a:noFill/>
                </a:ln>
                <a:solidFill>
                  <a:srgbClr val="000000"/>
                </a:solidFill>
                <a:effectLst/>
                <a:uLnTx/>
                <a:uFillTx/>
                <a:latin typeface="Segoe UI"/>
                <a:ea typeface="+mn-ea"/>
                <a:cs typeface="Segoe UI" panose="020B0502040204020203" pitchFamily="34" charset="0"/>
              </a:rPr>
              <a:t> floor</a:t>
            </a:r>
            <a:endParaRPr kumimoji="0" lang="en-US" sz="13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B83EB79F-0F60-8B16-3A12-8DA1B65501FA}"/>
              </a:ext>
            </a:extLst>
          </p:cNvPr>
          <p:cNvSpPr txBox="1"/>
          <p:nvPr/>
        </p:nvSpPr>
        <p:spPr>
          <a:xfrm>
            <a:off x="4313659" y="3587986"/>
            <a:ext cx="2869657" cy="4154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Fill out our form to request a private meeting with a Microsoft speaker</a:t>
            </a: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line2">
            <a:extLst>
              <a:ext uri="{FF2B5EF4-FFF2-40B4-BE49-F238E27FC236}">
                <a16:creationId xmlns:a16="http://schemas.microsoft.com/office/drawing/2014/main" id="{FCE7FB1B-1E00-89CB-09C6-3D37B4A4D944}"/>
              </a:ext>
              <a:ext uri="{C183D7F6-B498-43B3-948B-1728B52AA6E4}">
                <adec:decorative xmlns:adec="http://schemas.microsoft.com/office/drawing/2017/decorative" val="1"/>
              </a:ext>
            </a:extLst>
          </p:cNvPr>
          <p:cNvCxnSpPr>
            <a:cxnSpLocks/>
          </p:cNvCxnSpPr>
          <p:nvPr/>
        </p:nvCxnSpPr>
        <p:spPr>
          <a:xfrm>
            <a:off x="1089528" y="2240484"/>
            <a:ext cx="6907901" cy="0"/>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line2">
            <a:extLst>
              <a:ext uri="{FF2B5EF4-FFF2-40B4-BE49-F238E27FC236}">
                <a16:creationId xmlns:a16="http://schemas.microsoft.com/office/drawing/2014/main" id="{32C94625-25CE-0A08-70F0-8A5F90B96246}"/>
              </a:ext>
              <a:ext uri="{C183D7F6-B498-43B3-948B-1728B52AA6E4}">
                <adec:decorative xmlns:adec="http://schemas.microsoft.com/office/drawing/2017/decorative" val="1"/>
              </a:ext>
            </a:extLst>
          </p:cNvPr>
          <p:cNvCxnSpPr>
            <a:cxnSpLocks/>
          </p:cNvCxnSpPr>
          <p:nvPr/>
        </p:nvCxnSpPr>
        <p:spPr>
          <a:xfrm>
            <a:off x="1118050" y="3260826"/>
            <a:ext cx="6907901" cy="0"/>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96368F6-E34A-D991-F57D-8332CADD912F}"/>
              </a:ext>
            </a:extLst>
          </p:cNvPr>
          <p:cNvSpPr txBox="1"/>
          <p:nvPr/>
        </p:nvSpPr>
        <p:spPr>
          <a:xfrm>
            <a:off x="2797969" y="4360078"/>
            <a:ext cx="3548063" cy="276999"/>
          </a:xfrm>
          <a:prstGeom prst="rect">
            <a:avLst/>
          </a:prstGeom>
          <a:noFill/>
          <a:effectLst/>
        </p:spPr>
        <p:txBody>
          <a:bodyPr wrap="square" lIns="0" tIns="0" rIns="0" bIns="0" rtlCol="0" anchor="t" anchorCtr="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1028700" rtl="0" eaLnBrk="1" fontAlgn="auto" latinLnBrk="0" hangingPunct="1">
              <a:lnSpc>
                <a:spcPct val="100000"/>
              </a:lnSpc>
              <a:spcBef>
                <a:spcPts val="0"/>
              </a:spcBef>
              <a:spcAft>
                <a:spcPts val="0"/>
              </a:spcAft>
              <a:buClrTx/>
              <a:buSzTx/>
              <a:buFontTx/>
              <a:buNone/>
              <a:tabLst>
                <a:tab pos="1028700" algn="l"/>
              </a:tabLst>
              <a:defRPr/>
            </a:pPr>
            <a:r>
              <a:rPr kumimoji="0" lang="en-US" sz="1800" b="0" i="0" u="none" strike="noStrike" kern="1200" cap="none" spc="0" normalizeH="0" baseline="0" noProof="0">
                <a:ln w="3175">
                  <a:noFill/>
                </a:ln>
                <a:solidFill>
                  <a:schemeClr val="accent6"/>
                </a:solidFill>
                <a:effectLst/>
                <a:uLnTx/>
                <a:uFillTx/>
                <a:latin typeface="Segoe UI Semibold"/>
                <a:ea typeface="+mn-ea"/>
                <a:cs typeface="Segoe UI" panose="020B0502040204020203" pitchFamily="34" charset="0"/>
              </a:rPr>
              <a:t>We appreciate your time with us</a:t>
            </a:r>
          </a:p>
        </p:txBody>
      </p:sp>
      <p:pic>
        <p:nvPicPr>
          <p:cNvPr id="2" name="Picture 1">
            <a:extLst>
              <a:ext uri="{FF2B5EF4-FFF2-40B4-BE49-F238E27FC236}">
                <a16:creationId xmlns:a16="http://schemas.microsoft.com/office/drawing/2014/main" id="{8BD482A2-CD8F-B07C-9313-9612E945B4D7}"/>
              </a:ext>
            </a:extLst>
          </p:cNvPr>
          <p:cNvPicPr>
            <a:picLocks noChangeAspect="1"/>
          </p:cNvPicPr>
          <p:nvPr/>
        </p:nvPicPr>
        <p:blipFill>
          <a:blip r:embed="rId6"/>
          <a:stretch>
            <a:fillRect/>
          </a:stretch>
        </p:blipFill>
        <p:spPr>
          <a:xfrm>
            <a:off x="7183316" y="1342883"/>
            <a:ext cx="719412" cy="719412"/>
          </a:xfrm>
          <a:prstGeom prst="rect">
            <a:avLst/>
          </a:prstGeom>
        </p:spPr>
      </p:pic>
      <p:pic>
        <p:nvPicPr>
          <p:cNvPr id="3" name="Picture 2">
            <a:extLst>
              <a:ext uri="{FF2B5EF4-FFF2-40B4-BE49-F238E27FC236}">
                <a16:creationId xmlns:a16="http://schemas.microsoft.com/office/drawing/2014/main" id="{E7AF04D3-0C4D-3F14-5077-6F2841E570CE}"/>
              </a:ext>
            </a:extLst>
          </p:cNvPr>
          <p:cNvPicPr>
            <a:picLocks noChangeAspect="1"/>
          </p:cNvPicPr>
          <p:nvPr/>
        </p:nvPicPr>
        <p:blipFill>
          <a:blip r:embed="rId7"/>
          <a:stretch>
            <a:fillRect/>
          </a:stretch>
        </p:blipFill>
        <p:spPr>
          <a:xfrm>
            <a:off x="7183315" y="3426459"/>
            <a:ext cx="738554" cy="738554"/>
          </a:xfrm>
          <a:prstGeom prst="rect">
            <a:avLst/>
          </a:prstGeom>
        </p:spPr>
      </p:pic>
      <p:sp>
        <p:nvSpPr>
          <p:cNvPr id="5" name="Graphic 120">
            <a:extLst>
              <a:ext uri="{FF2B5EF4-FFF2-40B4-BE49-F238E27FC236}">
                <a16:creationId xmlns:a16="http://schemas.microsoft.com/office/drawing/2014/main" id="{9576E5FD-15DE-10AF-45C2-B605EDB9E300}"/>
              </a:ext>
            </a:extLst>
          </p:cNvPr>
          <p:cNvSpPr/>
          <p:nvPr/>
        </p:nvSpPr>
        <p:spPr>
          <a:xfrm rot="5400000">
            <a:off x="1409981" y="1461200"/>
            <a:ext cx="449492" cy="48278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solidFill>
            <a:schemeClr val="accent6">
              <a:lumMod val="75000"/>
            </a:scheme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3716" rIns="0" bIns="34290" numCol="1" spcCol="0" rtlCol="0" fromWordArt="0" anchor="ctr"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85775"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pic>
        <p:nvPicPr>
          <p:cNvPr id="11" name="Graphic 10" descr="Boardroom with solid fill">
            <a:extLst>
              <a:ext uri="{FF2B5EF4-FFF2-40B4-BE49-F238E27FC236}">
                <a16:creationId xmlns:a16="http://schemas.microsoft.com/office/drawing/2014/main" id="{6228F999-5A56-1F18-6C91-D09752077D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8108" y="3594867"/>
            <a:ext cx="413239" cy="413239"/>
          </a:xfrm>
          <a:prstGeom prst="rect">
            <a:avLst/>
          </a:prstGeom>
        </p:spPr>
      </p:pic>
    </p:spTree>
    <p:extLst>
      <p:ext uri="{BB962C8B-B14F-4D97-AF65-F5344CB8AC3E}">
        <p14:creationId xmlns:p14="http://schemas.microsoft.com/office/powerpoint/2010/main" val="34048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1.66667E-6 -2.22222E-6 L -1.66667E-6 0.03542 " pathEditMode="relative" rAng="0" ptsTypes="AA">
                                      <p:cBhvr>
                                        <p:cTn id="9" dur="700" spd="-100000" fill="hold"/>
                                        <p:tgtEl>
                                          <p:spTgt spid="8"/>
                                        </p:tgtEl>
                                        <p:attrNameLst>
                                          <p:attrName>ppt_x</p:attrName>
                                          <p:attrName>ppt_y</p:attrName>
                                        </p:attrNameLst>
                                      </p:cBhvr>
                                      <p:rCtr x="0" y="1759"/>
                                    </p:animMotion>
                                  </p:childTnLst>
                                </p:cTn>
                              </p:par>
                              <p:par>
                                <p:cTn id="10" presetID="16" presetClass="entr" presetSubtype="37" fill="hold"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barn(outVertical)">
                                      <p:cBhvr>
                                        <p:cTn id="12" dur="500"/>
                                        <p:tgtEl>
                                          <p:spTgt spid="16"/>
                                        </p:tgtEl>
                                      </p:cBhvr>
                                    </p:animEffect>
                                  </p:childTnLst>
                                </p:cTn>
                              </p:par>
                              <p:par>
                                <p:cTn id="13" presetID="16" presetClass="entr" presetSubtype="37" fill="hold" nodeType="withEffect">
                                  <p:stCondLst>
                                    <p:cond delay="300"/>
                                  </p:stCondLst>
                                  <p:childTnLst>
                                    <p:set>
                                      <p:cBhvr>
                                        <p:cTn id="14" dur="1" fill="hold">
                                          <p:stCondLst>
                                            <p:cond delay="0"/>
                                          </p:stCondLst>
                                        </p:cTn>
                                        <p:tgtEl>
                                          <p:spTgt spid="7"/>
                                        </p:tgtEl>
                                        <p:attrNameLst>
                                          <p:attrName>style.visibility</p:attrName>
                                        </p:attrNameLst>
                                      </p:cBhvr>
                                      <p:to>
                                        <p:strVal val="visible"/>
                                      </p:to>
                                    </p:set>
                                    <p:animEffect transition="in" filter="barn(outVertical)">
                                      <p:cBhvr>
                                        <p:cTn id="15" dur="500"/>
                                        <p:tgtEl>
                                          <p:spTgt spid="7"/>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200"/>
                                  </p:stCondLst>
                                  <p:childTnLst>
                                    <p:animMotion origin="layout" path="M -1.66667E-6 -2.22222E-6 L -1.66667E-6 0.03542 " pathEditMode="relative" rAng="0" ptsTypes="AA">
                                      <p:cBhvr>
                                        <p:cTn id="20" dur="700" spd="-100000" fill="hold"/>
                                        <p:tgtEl>
                                          <p:spTgt spid="9"/>
                                        </p:tgtEl>
                                        <p:attrNameLst>
                                          <p:attrName>ppt_x</p:attrName>
                                          <p:attrName>ppt_y</p:attrName>
                                        </p:attrNameLst>
                                      </p:cBhvr>
                                      <p:rCtr x="0" y="1759"/>
                                    </p:animMotion>
                                  </p:childTnLst>
                                </p:cTn>
                              </p:par>
                              <p:par>
                                <p:cTn id="21" presetID="10" presetClass="entr" presetSubtype="0" fill="hold" grpId="0" nodeType="withEffect">
                                  <p:stCondLst>
                                    <p:cond delay="3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300"/>
                                  </p:stCondLst>
                                  <p:childTnLst>
                                    <p:animMotion origin="layout" path="M -1.66667E-6 -2.22222E-6 L -1.66667E-6 0.03542 " pathEditMode="relative" rAng="0" ptsTypes="AA">
                                      <p:cBhvr>
                                        <p:cTn id="25" dur="700" spd="-100000" fill="hold"/>
                                        <p:tgtEl>
                                          <p:spTgt spid="10"/>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grpId="1" nodeType="withEffect">
                                  <p:stCondLst>
                                    <p:cond delay="100"/>
                                  </p:stCondLst>
                                  <p:childTnLst>
                                    <p:animMotion origin="layout" path="M -3.54167E-6 -7.40741E-7 L -3.54167E-6 0.03542 " pathEditMode="relative" rAng="0" ptsTypes="AA">
                                      <p:cBhvr>
                                        <p:cTn id="30" dur="700" spd="-100000" fill="hold"/>
                                        <p:tgtEl>
                                          <p:spTgt spid="17"/>
                                        </p:tgtEl>
                                        <p:attrNameLst>
                                          <p:attrName>ppt_x</p:attrName>
                                          <p:attrName>ppt_y</p:attrName>
                                        </p:attrNameLst>
                                      </p:cBhvr>
                                      <p:rCtr x="0" y="1759"/>
                                    </p:animMotion>
                                  </p:childTnLst>
                                </p:cTn>
                              </p:par>
                              <p:par>
                                <p:cTn id="31" presetID="10" presetClass="entr" presetSubtype="0" fill="hold" grpId="0" nodeType="withEffect">
                                  <p:stCondLst>
                                    <p:cond delay="2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42" presetClass="path" presetSubtype="0" decel="100000" fill="hold" grpId="1" nodeType="withEffect">
                                  <p:stCondLst>
                                    <p:cond delay="200"/>
                                  </p:stCondLst>
                                  <p:childTnLst>
                                    <p:animMotion origin="layout" path="M 1.875E-6 -2.22222E-6 L 1.875E-6 0.03542 " pathEditMode="relative" rAng="0" ptsTypes="AA">
                                      <p:cBhvr>
                                        <p:cTn id="35" dur="700" spd="-100000" fill="hold"/>
                                        <p:tgtEl>
                                          <p:spTgt spid="18"/>
                                        </p:tgtEl>
                                        <p:attrNameLst>
                                          <p:attrName>ppt_x</p:attrName>
                                          <p:attrName>ppt_y</p:attrName>
                                        </p:attrNameLst>
                                      </p:cBhvr>
                                      <p:rCtr x="0" y="1759"/>
                                    </p:animMotion>
                                  </p:childTnLst>
                                </p:cTn>
                              </p:par>
                              <p:par>
                                <p:cTn id="36" presetID="10" presetClass="entr" presetSubtype="0" fill="hold" grpId="0" nodeType="withEffect">
                                  <p:stCondLst>
                                    <p:cond delay="3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42" presetClass="path" presetSubtype="0" decel="100000" fill="hold" grpId="1" nodeType="withEffect">
                                  <p:stCondLst>
                                    <p:cond delay="300"/>
                                  </p:stCondLst>
                                  <p:childTnLst>
                                    <p:animMotion origin="layout" path="M 1.875E-6 -2.59259E-6 L 1.875E-6 0.03542 " pathEditMode="relative" rAng="0" ptsTypes="AA">
                                      <p:cBhvr>
                                        <p:cTn id="40" dur="700" spd="-100000" fill="hold"/>
                                        <p:tgtEl>
                                          <p:spTgt spid="20"/>
                                        </p:tgtEl>
                                        <p:attrNameLst>
                                          <p:attrName>ppt_x</p:attrName>
                                          <p:attrName>ppt_y</p:attrName>
                                        </p:attrNameLst>
                                      </p:cBhvr>
                                      <p:rCtr x="0" y="1759"/>
                                    </p:animMotion>
                                  </p:childTnLst>
                                </p:cTn>
                              </p:par>
                              <p:par>
                                <p:cTn id="41" presetID="10" presetClass="entr" presetSubtype="0" fill="hold" grpId="0" nodeType="withEffect">
                                  <p:stCondLst>
                                    <p:cond delay="2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42" presetClass="path" presetSubtype="0" decel="100000" fill="hold" grpId="1" nodeType="withEffect">
                                  <p:stCondLst>
                                    <p:cond delay="200"/>
                                  </p:stCondLst>
                                  <p:childTnLst>
                                    <p:animMotion origin="layout" path="M 3.95833E-6 -2.22222E-6 L 3.95833E-6 0.03542 " pathEditMode="relative" rAng="0" ptsTypes="AA">
                                      <p:cBhvr>
                                        <p:cTn id="45" dur="700" spd="-100000" fill="hold"/>
                                        <p:tgtEl>
                                          <p:spTgt spid="25"/>
                                        </p:tgtEl>
                                        <p:attrNameLst>
                                          <p:attrName>ppt_x</p:attrName>
                                          <p:attrName>ppt_y</p:attrName>
                                        </p:attrNameLst>
                                      </p:cBhvr>
                                      <p:rCtr x="0" y="1759"/>
                                    </p:animMotion>
                                  </p:childTnLst>
                                </p:cTn>
                              </p:par>
                              <p:par>
                                <p:cTn id="46" presetID="10" presetClass="entr" presetSubtype="0" fill="hold" grpId="0" nodeType="withEffect">
                                  <p:stCondLst>
                                    <p:cond delay="30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42" presetClass="path" presetSubtype="0" decel="100000" fill="hold" grpId="1" nodeType="withEffect">
                                  <p:stCondLst>
                                    <p:cond delay="300"/>
                                  </p:stCondLst>
                                  <p:childTnLst>
                                    <p:animMotion origin="layout" path="M 3.95833E-6 2.59259E-6 L 3.95833E-6 0.03541 " pathEditMode="relative" rAng="0" ptsTypes="AA">
                                      <p:cBhvr>
                                        <p:cTn id="50" dur="700" spd="-100000" fill="hold"/>
                                        <p:tgtEl>
                                          <p:spTgt spid="26"/>
                                        </p:tgtEl>
                                        <p:attrNameLst>
                                          <p:attrName>ppt_x</p:attrName>
                                          <p:attrName>ppt_y</p:attrName>
                                        </p:attrNameLst>
                                      </p:cBhvr>
                                      <p:rCtr x="0" y="1759"/>
                                    </p:animMotion>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42" presetClass="path" presetSubtype="0" decel="100000" fill="hold" grpId="1" nodeType="withEffect">
                                  <p:stCondLst>
                                    <p:cond delay="0"/>
                                  </p:stCondLst>
                                  <p:childTnLst>
                                    <p:animMotion origin="layout" path="M 0 -7.40741E-7 L 0 0.03542 " pathEditMode="relative" rAng="0" ptsTypes="AA">
                                      <p:cBhvr>
                                        <p:cTn id="55" dur="700" spd="-100000" fill="hold"/>
                                        <p:tgtEl>
                                          <p:spTgt spid="15"/>
                                        </p:tgtEl>
                                        <p:attrNameLst>
                                          <p:attrName>ppt_x</p:attrName>
                                          <p:attrName>ppt_y</p:attrName>
                                        </p:attrNameLst>
                                      </p:cBhvr>
                                      <p:rCtr x="0" y="1759"/>
                                    </p:animMotion>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42" presetClass="path" presetSubtype="0" decel="100000" fill="hold" grpId="1" nodeType="withEffect">
                                  <p:stCondLst>
                                    <p:cond delay="0"/>
                                  </p:stCondLst>
                                  <p:childTnLst>
                                    <p:animMotion origin="layout" path="M 0 -7.40741E-7 L 0 0.03542 " pathEditMode="relative" rAng="0" ptsTypes="AA">
                                      <p:cBhvr>
                                        <p:cTn id="60" dur="700" spd="-100000" fill="hold"/>
                                        <p:tgtEl>
                                          <p:spTgt spid="4"/>
                                        </p:tgtEl>
                                        <p:attrNameLst>
                                          <p:attrName>ppt_x</p:attrName>
                                          <p:attrName>ppt_y</p:attrName>
                                        </p:attrNameLst>
                                      </p:cBhvr>
                                      <p:rCtr x="0" y="1759"/>
                                    </p:animMotion>
                                  </p:childTnLst>
                                </p:cTn>
                              </p:par>
                              <p:par>
                                <p:cTn id="61" presetID="10" presetClass="entr" presetSubtype="0" fill="hold" grpId="0" nodeType="withEffect">
                                  <p:stCondLst>
                                    <p:cond delay="40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42" presetClass="path" presetSubtype="0" decel="100000" fill="hold" grpId="1" nodeType="withEffect">
                                  <p:stCondLst>
                                    <p:cond delay="400"/>
                                  </p:stCondLst>
                                  <p:childTnLst>
                                    <p:animMotion origin="layout" path="M -2.70833E-6 -3.7037E-7 L -2.70833E-6 0.03542 " pathEditMode="relative" rAng="0" ptsTypes="AA">
                                      <p:cBhvr>
                                        <p:cTn id="65" dur="700" spd="-100000" fill="hold"/>
                                        <p:tgtEl>
                                          <p:spTgt spid="13"/>
                                        </p:tgtEl>
                                        <p:attrNameLst>
                                          <p:attrName>ppt_x</p:attrName>
                                          <p:attrName>ppt_y</p:attrName>
                                        </p:attrNameLst>
                                      </p:cBhvr>
                                      <p:rCtr x="0" y="1759"/>
                                    </p:animMotion>
                                  </p:childTnLst>
                                </p:cTn>
                              </p:par>
                              <p:par>
                                <p:cTn id="66" presetID="10" presetClass="entr" presetSubtype="0" fill="hold" nodeType="withEffect">
                                  <p:stCondLst>
                                    <p:cond delay="10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42" presetClass="path" presetSubtype="0" decel="100000" fill="hold" nodeType="withEffect">
                                  <p:stCondLst>
                                    <p:cond delay="100"/>
                                  </p:stCondLst>
                                  <p:childTnLst>
                                    <p:animMotion origin="layout" path="M 3.95833E-6 -2.22222E-6 L 3.95833E-6 0.03542 " pathEditMode="relative" rAng="0" ptsTypes="AA">
                                      <p:cBhvr>
                                        <p:cTn id="70"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4" grpId="0" animBg="1"/>
      <p:bldP spid="4" grpId="1" animBg="1"/>
      <p:bldP spid="25" grpId="0" animBg="1"/>
      <p:bldP spid="25" grpId="1" animBg="1"/>
      <p:bldP spid="26" grpId="0" animBg="1"/>
      <p:bldP spid="26" grpId="1" animBg="1"/>
      <p:bldP spid="8" grpId="0"/>
      <p:bldP spid="8" grpId="1"/>
      <p:bldP spid="9" grpId="0"/>
      <p:bldP spid="9" grpId="1"/>
      <p:bldP spid="10" grpId="0"/>
      <p:bldP spid="10" grpId="1"/>
      <p:bldP spid="17" grpId="0"/>
      <p:bldP spid="17" grpId="1"/>
      <p:bldP spid="18" grpId="0"/>
      <p:bldP spid="18" grpId="1"/>
      <p:bldP spid="20" grpId="0"/>
      <p:bldP spid="20" grpId="1"/>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17493485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4">
            <a:duotone>
              <a:prstClr val="black"/>
              <a:schemeClr val="tx2">
                <a:tint val="45000"/>
                <a:satMod val="400000"/>
              </a:schemeClr>
            </a:duotone>
            <a:alphaModFix amt="35000"/>
          </a:blip>
          <a:srcRect t="15854" b="13168"/>
          <a:stretch/>
        </p:blipFill>
        <p:spPr>
          <a:xfrm>
            <a:off x="20" y="10"/>
            <a:ext cx="9143980" cy="5143490"/>
          </a:xfrm>
          <a:prstGeom prst="rect">
            <a:avLst/>
          </a:prstGeom>
        </p:spPr>
      </p:pic>
      <p:sp>
        <p:nvSpPr>
          <p:cNvPr id="12" name="Rectangle 11">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89" y="1508760"/>
            <a:ext cx="7338060" cy="3154680"/>
          </a:xfrm>
        </p:spPr>
        <p:txBody>
          <a:bodyPr>
            <a:normAutofit/>
          </a:bodyPr>
          <a:lstStyle/>
          <a:p>
            <a:r>
              <a:rPr lang="en-US" dirty="0"/>
              <a:t>A brief history of Windows development</a:t>
            </a:r>
          </a:p>
          <a:p>
            <a:r>
              <a:rPr lang="en-US" dirty="0"/>
              <a:t>Choices covered today – Pros &amp; Cons</a:t>
            </a:r>
          </a:p>
          <a:p>
            <a:pPr lvl="1"/>
            <a:r>
              <a:rPr lang="en-US" dirty="0"/>
              <a:t>Windows Forms</a:t>
            </a:r>
          </a:p>
          <a:p>
            <a:pPr lvl="1"/>
            <a:r>
              <a:rPr lang="en-US" dirty="0"/>
              <a:t>WPF</a:t>
            </a:r>
          </a:p>
          <a:p>
            <a:pPr lvl="1"/>
            <a:r>
              <a:rPr lang="en-US" dirty="0"/>
              <a:t>UWP</a:t>
            </a:r>
          </a:p>
          <a:p>
            <a:pPr lvl="1"/>
            <a:r>
              <a:rPr lang="en-US" dirty="0" err="1"/>
              <a:t>WinUI</a:t>
            </a:r>
            <a:r>
              <a:rPr lang="en-US" dirty="0"/>
              <a:t> &amp; Windows App SDK</a:t>
            </a:r>
          </a:p>
          <a:p>
            <a:pPr lvl="1"/>
            <a:r>
              <a:rPr lang="en-US" dirty="0"/>
              <a:t>.NET MAUI</a:t>
            </a:r>
          </a:p>
          <a:p>
            <a:pPr lvl="1"/>
            <a:r>
              <a:rPr lang="en-US" dirty="0"/>
              <a:t>Uno Platform &amp; </a:t>
            </a:r>
            <a:r>
              <a:rPr lang="en-US" dirty="0" err="1"/>
              <a:t>Blazor</a:t>
            </a:r>
            <a:r>
              <a:rPr lang="en-US" dirty="0"/>
              <a:t> Hybrid with WPF (time-permitting)</a:t>
            </a:r>
          </a:p>
          <a:p>
            <a:r>
              <a:rPr lang="en-US" dirty="0"/>
              <a:t>Guidelines when choosing a framework</a:t>
            </a:r>
          </a:p>
          <a:p>
            <a:r>
              <a:rPr lang="en-US" dirty="0"/>
              <a:t>Resources and Q&amp;A</a:t>
            </a:r>
          </a:p>
        </p:txBody>
      </p:sp>
    </p:spTree>
    <p:extLst>
      <p:ext uri="{BB962C8B-B14F-4D97-AF65-F5344CB8AC3E}">
        <p14:creationId xmlns:p14="http://schemas.microsoft.com/office/powerpoint/2010/main" val="2336034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970334" y="580912"/>
            <a:ext cx="2279088" cy="4082527"/>
          </a:xfrm>
        </p:spPr>
        <p:txBody>
          <a:bodyPr>
            <a:normAutofit/>
          </a:bodyPr>
          <a:lstStyle/>
          <a:p>
            <a:r>
              <a:rPr lang="en-US" sz="2400">
                <a:solidFill>
                  <a:srgbClr val="FFFFFF"/>
                </a:solidFill>
              </a:rPr>
              <a:t>.NET Desktop App History</a:t>
            </a:r>
          </a:p>
        </p:txBody>
      </p:sp>
      <p:sp>
        <p:nvSpPr>
          <p:cNvPr id="23" name="Rectangle 22">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960" cy="51435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973320" y="209551"/>
            <a:ext cx="4789680" cy="4876800"/>
          </a:xfrm>
        </p:spPr>
        <p:txBody>
          <a:bodyPr anchor="ctr">
            <a:normAutofit/>
          </a:bodyPr>
          <a:lstStyle/>
          <a:p>
            <a:r>
              <a:rPr lang="en-US" sz="1400" dirty="0"/>
              <a:t>2002 - Windows Forms (WinForms)</a:t>
            </a:r>
          </a:p>
          <a:p>
            <a:pPr lvl="1"/>
            <a:r>
              <a:rPr lang="en-US" sz="1400" dirty="0"/>
              <a:t>Successor to VB 6 forms</a:t>
            </a:r>
          </a:p>
          <a:p>
            <a:pPr lvl="1"/>
            <a:r>
              <a:rPr lang="en-US" sz="1400" dirty="0"/>
              <a:t>Bill Gates demo of Visual Basic form designer in 1991: </a:t>
            </a:r>
            <a:r>
              <a:rPr lang="en-US" sz="1400" dirty="0">
                <a:hlinkClick r:id="rId3"/>
              </a:rPr>
              <a:t>https://youtu.be/Fh_UDQnboRw?si=vO9IUCn05qW_w8PO</a:t>
            </a:r>
            <a:r>
              <a:rPr lang="en-US" sz="1400" dirty="0"/>
              <a:t> </a:t>
            </a:r>
          </a:p>
          <a:p>
            <a:r>
              <a:rPr lang="en-US" sz="1400" dirty="0"/>
              <a:t>2006 – Windows Presentation Foundation (WPF)</a:t>
            </a:r>
          </a:p>
          <a:p>
            <a:r>
              <a:rPr lang="en-US" sz="1400" dirty="0"/>
              <a:t>2015 - Universal Windows Platform (UWP)</a:t>
            </a:r>
          </a:p>
          <a:p>
            <a:pPr lvl="1"/>
            <a:r>
              <a:rPr lang="en-US" sz="1400" dirty="0"/>
              <a:t>Successor to Windows 8.x apps - 2012</a:t>
            </a:r>
          </a:p>
          <a:p>
            <a:r>
              <a:rPr lang="en-US" sz="1400" dirty="0"/>
              <a:t>2021 - </a:t>
            </a:r>
            <a:r>
              <a:rPr lang="en-US" sz="1400" dirty="0" err="1"/>
              <a:t>WinUI</a:t>
            </a:r>
            <a:r>
              <a:rPr lang="en-US" sz="1400" dirty="0"/>
              <a:t> and Windows App SDK (March)</a:t>
            </a:r>
          </a:p>
          <a:p>
            <a:r>
              <a:rPr lang="en-US" sz="1400" dirty="0"/>
              <a:t>2021 – </a:t>
            </a:r>
            <a:r>
              <a:rPr lang="en-US" sz="1400" dirty="0" err="1"/>
              <a:t>Blazor</a:t>
            </a:r>
            <a:r>
              <a:rPr lang="en-US" sz="1400" dirty="0"/>
              <a:t> Hybrid (November)</a:t>
            </a:r>
          </a:p>
          <a:p>
            <a:r>
              <a:rPr lang="en-US" sz="1400" dirty="0"/>
              <a:t>2022 - .NET MAUI (Multi-platform App UI)</a:t>
            </a:r>
          </a:p>
          <a:p>
            <a:r>
              <a:rPr lang="en-US" sz="1400" dirty="0"/>
              <a:t>3rd Party Cross-Platform Options</a:t>
            </a:r>
          </a:p>
          <a:p>
            <a:pPr lvl="1"/>
            <a:r>
              <a:rPr lang="en-US" sz="1400" dirty="0"/>
              <a:t>Uno Platform (UWP/</a:t>
            </a:r>
            <a:r>
              <a:rPr lang="en-US" sz="1400" dirty="0" err="1"/>
              <a:t>WinUI</a:t>
            </a:r>
            <a:r>
              <a:rPr lang="en-US" sz="1400" dirty="0"/>
              <a:t> XAML)</a:t>
            </a:r>
          </a:p>
          <a:p>
            <a:pPr lvl="1"/>
            <a:r>
              <a:rPr lang="en-US" sz="1400" dirty="0"/>
              <a:t>Avalonia UI (WPF XAML)</a:t>
            </a:r>
          </a:p>
        </p:txBody>
      </p:sp>
    </p:spTree>
    <p:extLst>
      <p:ext uri="{BB962C8B-B14F-4D97-AF65-F5344CB8AC3E}">
        <p14:creationId xmlns:p14="http://schemas.microsoft.com/office/powerpoint/2010/main" val="23944652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watching empty phone">
            <a:extLst>
              <a:ext uri="{FF2B5EF4-FFF2-40B4-BE49-F238E27FC236}">
                <a16:creationId xmlns:a16="http://schemas.microsoft.com/office/drawing/2014/main" id="{1261EDDF-1DAB-F303-7149-6439BF0080A0}"/>
              </a:ext>
            </a:extLst>
          </p:cNvPr>
          <p:cNvPicPr>
            <a:picLocks noChangeAspect="1"/>
          </p:cNvPicPr>
          <p:nvPr/>
        </p:nvPicPr>
        <p:blipFill>
          <a:blip r:embed="rId3">
            <a:alphaModFix amt="25000"/>
          </a:blip>
          <a:srcRect t="15464" b="266"/>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B313D361-CD28-64EF-7171-388CFBA6C52C}"/>
              </a:ext>
            </a:extLst>
          </p:cNvPr>
          <p:cNvSpPr>
            <a:spLocks noGrp="1"/>
          </p:cNvSpPr>
          <p:nvPr>
            <p:ph type="title"/>
          </p:nvPr>
        </p:nvSpPr>
        <p:spPr>
          <a:xfrm>
            <a:off x="902189" y="213132"/>
            <a:ext cx="7338060" cy="1131570"/>
          </a:xfrm>
        </p:spPr>
        <p:txBody>
          <a:bodyPr>
            <a:normAutofit/>
          </a:bodyPr>
          <a:lstStyle/>
          <a:p>
            <a:r>
              <a:rPr lang="en-US" dirty="0"/>
              <a:t>But what about…</a:t>
            </a:r>
          </a:p>
        </p:txBody>
      </p:sp>
      <p:sp>
        <p:nvSpPr>
          <p:cNvPr id="3" name="Content Placeholder 2">
            <a:extLst>
              <a:ext uri="{FF2B5EF4-FFF2-40B4-BE49-F238E27FC236}">
                <a16:creationId xmlns:a16="http://schemas.microsoft.com/office/drawing/2014/main" id="{83523974-3608-EC86-1660-84679CBD18E7}"/>
              </a:ext>
            </a:extLst>
          </p:cNvPr>
          <p:cNvSpPr>
            <a:spLocks noGrp="1"/>
          </p:cNvSpPr>
          <p:nvPr>
            <p:ph idx="1"/>
          </p:nvPr>
        </p:nvSpPr>
        <p:spPr>
          <a:xfrm>
            <a:off x="902189" y="1508760"/>
            <a:ext cx="7338060" cy="3154680"/>
          </a:xfrm>
        </p:spPr>
        <p:txBody>
          <a:bodyPr>
            <a:normAutofit/>
          </a:bodyPr>
          <a:lstStyle/>
          <a:p>
            <a:r>
              <a:rPr lang="en-US" dirty="0"/>
              <a:t>In the interest of time, we’re staying focused on frameworks of interest to .NET developers. </a:t>
            </a:r>
          </a:p>
          <a:p>
            <a:r>
              <a:rPr lang="en-US" dirty="0"/>
              <a:t>These options are all valid for the right team and project:</a:t>
            </a:r>
          </a:p>
          <a:p>
            <a:pPr lvl="1"/>
            <a:r>
              <a:rPr lang="en-US" dirty="0"/>
              <a:t>React Native for Windows</a:t>
            </a:r>
          </a:p>
          <a:p>
            <a:pPr lvl="1"/>
            <a:r>
              <a:rPr lang="en-US" dirty="0"/>
              <a:t>Progressive Web Apps (PWAs)</a:t>
            </a:r>
          </a:p>
          <a:p>
            <a:pPr lvl="1"/>
            <a:r>
              <a:rPr lang="en-US" dirty="0"/>
              <a:t>Electron.js</a:t>
            </a:r>
          </a:p>
          <a:p>
            <a:pPr lvl="1"/>
            <a:r>
              <a:rPr lang="en-US" dirty="0"/>
              <a:t>Web apps – in your browser of choice</a:t>
            </a:r>
          </a:p>
          <a:p>
            <a:pPr lvl="1"/>
            <a:r>
              <a:rPr lang="en-US" dirty="0"/>
              <a:t>Win32/C++</a:t>
            </a:r>
          </a:p>
          <a:p>
            <a:pPr lvl="1"/>
            <a:r>
              <a:rPr lang="en-US" dirty="0"/>
              <a:t>Flutter</a:t>
            </a:r>
          </a:p>
          <a:p>
            <a:pPr lvl="1"/>
            <a:r>
              <a:rPr lang="en-US" dirty="0"/>
              <a:t>VB6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168810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172200" y="1276350"/>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3181350"/>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048000"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780796" y="580912"/>
            <a:ext cx="2022214" cy="4082527"/>
          </a:xfrm>
        </p:spPr>
        <p:txBody>
          <a:bodyPr>
            <a:normAutofit/>
          </a:bodyPr>
          <a:lstStyle/>
          <a:p>
            <a:r>
              <a:rPr lang="en-US" sz="2300">
                <a:solidFill>
                  <a:schemeClr val="tx1"/>
                </a:solidFill>
              </a:rPr>
              <a:t>Windows Forms Advantages</a:t>
            </a:r>
          </a:p>
        </p:txBody>
      </p:sp>
      <p:sp>
        <p:nvSpPr>
          <p:cNvPr id="19" name="Rectangle 18">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9496" cy="51435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524642" y="580913"/>
            <a:ext cx="4715607" cy="4082527"/>
          </a:xfrm>
        </p:spPr>
        <p:txBody>
          <a:bodyPr anchor="ctr">
            <a:normAutofit/>
          </a:bodyPr>
          <a:lstStyle/>
          <a:p>
            <a:r>
              <a:rPr lang="en-US" sz="1500"/>
              <a:t>Rapid UI development with forms designer and data binding</a:t>
            </a:r>
          </a:p>
          <a:p>
            <a:r>
              <a:rPr lang="en-US" sz="1500"/>
              <a:t>Third-party control support</a:t>
            </a:r>
          </a:p>
          <a:p>
            <a:r>
              <a:rPr lang="en-US" sz="1500"/>
              <a:t>Modern and legacy options</a:t>
            </a:r>
          </a:p>
          <a:p>
            <a:pPr lvl="1"/>
            <a:r>
              <a:rPr lang="en-US"/>
              <a:t>.NET Framework to target legacy Windows</a:t>
            </a:r>
          </a:p>
          <a:p>
            <a:pPr lvl="1"/>
            <a:r>
              <a:rPr lang="en-US"/>
              <a:t>.NET 9 for modern language features and performance</a:t>
            </a:r>
          </a:p>
          <a:p>
            <a:pPr lvl="1"/>
            <a:r>
              <a:rPr lang="en-US"/>
              <a:t>Upgrade .NET Framework apps to modern .NET with Visual Studio</a:t>
            </a:r>
          </a:p>
          <a:p>
            <a:r>
              <a:rPr lang="en-US" sz="1500"/>
              <a:t>Active Development (Async, Accessibility, High DPI, Performance, Dark Mode experimental in .NET 9)</a:t>
            </a:r>
          </a:p>
          <a:p>
            <a:pPr lvl="1"/>
            <a:r>
              <a:rPr lang="en-US"/>
              <a:t>Roadmap: </a:t>
            </a:r>
            <a:r>
              <a:rPr lang="en-US">
                <a:hlinkClick r:id="rId3"/>
              </a:rPr>
              <a:t>https://github.com/dotnet/winforms/blob/main/docs/roadmap.md</a:t>
            </a:r>
            <a:r>
              <a:rPr lang="en-US"/>
              <a:t>  </a:t>
            </a:r>
          </a:p>
          <a:p>
            <a:pPr marL="0" indent="0">
              <a:buNone/>
            </a:pPr>
            <a:r>
              <a:rPr lang="en-US" sz="1500" i="1"/>
              <a:t>Every C# (or VB) developer is already a WinForms developer</a:t>
            </a:r>
          </a:p>
        </p:txBody>
      </p:sp>
    </p:spTree>
    <p:extLst>
      <p:ext uri="{BB962C8B-B14F-4D97-AF65-F5344CB8AC3E}">
        <p14:creationId xmlns:p14="http://schemas.microsoft.com/office/powerpoint/2010/main" val="371086322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alphaModFix amt="25000"/>
          </a:blip>
          <a:srcRect t="15730"/>
          <a:stretch/>
        </p:blipFill>
        <p:spPr>
          <a:xfrm>
            <a:off x="20" y="10"/>
            <a:ext cx="9143980" cy="5143490"/>
          </a:xfrm>
          <a:prstGeom prst="rect">
            <a:avLst/>
          </a:prstGeom>
        </p:spPr>
      </p:pic>
      <p:sp>
        <p:nvSpPr>
          <p:cNvPr id="10" name="Rectangle 9">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89" y="1508760"/>
            <a:ext cx="7338060" cy="3154680"/>
          </a:xfrm>
        </p:spPr>
        <p:txBody>
          <a:bodyPr>
            <a:normAutofit/>
          </a:bodyPr>
          <a:lstStyle/>
          <a:p>
            <a:r>
              <a:rPr lang="en-US" dirty="0"/>
              <a:t>It looks like Windows Forms – Dated UI</a:t>
            </a:r>
          </a:p>
          <a:p>
            <a:pPr lvl="1"/>
            <a:r>
              <a:rPr lang="en-US" dirty="0"/>
              <a:t>No support for Windows Fluent Design (Windows 11 styles)</a:t>
            </a:r>
          </a:p>
          <a:p>
            <a:pPr lvl="1"/>
            <a:r>
              <a:rPr lang="en-US" dirty="0"/>
              <a:t>Looks like Windows XP or 7</a:t>
            </a:r>
          </a:p>
          <a:p>
            <a:r>
              <a:rPr lang="en-US" dirty="0"/>
              <a:t>No GPU acceleration</a:t>
            </a:r>
          </a:p>
          <a:p>
            <a:r>
              <a:rPr lang="en-US" dirty="0"/>
              <a:t>No C++ support</a:t>
            </a:r>
          </a:p>
          <a:p>
            <a:r>
              <a:rPr lang="en-US" dirty="0"/>
              <a:t>No production support for Windows themes (Dark Mode)</a:t>
            </a:r>
          </a:p>
          <a:p>
            <a:pPr lvl="1"/>
            <a:r>
              <a:rPr lang="en-US" dirty="0"/>
              <a:t>Experimental support in .NET 9</a:t>
            </a:r>
          </a:p>
          <a:p>
            <a:pPr lvl="1"/>
            <a:r>
              <a:rPr lang="en-US" dirty="0"/>
              <a:t>Third-Party Theming Options</a:t>
            </a:r>
          </a:p>
          <a:p>
            <a:r>
              <a:rPr lang="en-US" dirty="0"/>
              <a:t>Not optimal for Touch and Pen input</a:t>
            </a:r>
          </a:p>
        </p:txBody>
      </p:sp>
    </p:spTree>
    <p:extLst>
      <p:ext uri="{BB962C8B-B14F-4D97-AF65-F5344CB8AC3E}">
        <p14:creationId xmlns:p14="http://schemas.microsoft.com/office/powerpoint/2010/main" val="334508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4">
            <a:duotone>
              <a:prstClr val="black"/>
              <a:schemeClr val="tx2">
                <a:tint val="45000"/>
                <a:satMod val="400000"/>
              </a:schemeClr>
            </a:duotone>
            <a:alphaModFix amt="35000"/>
          </a:blip>
          <a:srcRect t="7512" b="8219"/>
          <a:stretch/>
        </p:blipFill>
        <p:spPr>
          <a:xfrm>
            <a:off x="20" y="10"/>
            <a:ext cx="9143980" cy="5143490"/>
          </a:xfrm>
          <a:prstGeom prst="rect">
            <a:avLst/>
          </a:prstGeom>
        </p:spPr>
      </p:pic>
      <p:sp>
        <p:nvSpPr>
          <p:cNvPr id="16" name="Rectangle 15">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5"/>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4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7057</Words>
  <Application>Microsoft Office PowerPoint</Application>
  <PresentationFormat>On-screen Show (16:9)</PresentationFormat>
  <Paragraphs>528</Paragraphs>
  <Slides>23</Slides>
  <Notes>23</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23</vt:i4>
      </vt:variant>
    </vt:vector>
  </HeadingPairs>
  <TitlesOfParts>
    <vt:vector size="35" baseType="lpstr">
      <vt:lpstr>Arial</vt:lpstr>
      <vt:lpstr>Calibri</vt:lpstr>
      <vt:lpstr>Corbel</vt:lpstr>
      <vt:lpstr>Segoe Sans Text</vt:lpstr>
      <vt:lpstr>Segoe Sans Text Semibold</vt:lpstr>
      <vt:lpstr>Segoe UI</vt:lpstr>
      <vt:lpstr>Segoe UI Semibold</vt:lpstr>
      <vt:lpstr>Wingdings</vt:lpstr>
      <vt:lpstr>Custom Design</vt:lpstr>
      <vt:lpstr>Visual Studio Live! Austin 2018</vt:lpstr>
      <vt:lpstr>Banded</vt:lpstr>
      <vt:lpstr>4_Azure 2023 Template</vt:lpstr>
      <vt:lpstr>Building a Native App for Windows</vt:lpstr>
      <vt:lpstr>About Me</vt:lpstr>
      <vt:lpstr>Agenda</vt:lpstr>
      <vt:lpstr>.NET Desktop App History</vt:lpstr>
      <vt:lpstr>But what about…</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2025-01-30T11:12:50Z</dcterms:modified>
</cp:coreProperties>
</file>